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4"/>
  </p:notesMasterIdLst>
  <p:sldIdLst>
    <p:sldId id="440" r:id="rId2"/>
    <p:sldId id="658" r:id="rId3"/>
    <p:sldId id="307" r:id="rId4"/>
    <p:sldId id="682" r:id="rId5"/>
    <p:sldId id="670" r:id="rId6"/>
    <p:sldId id="689" r:id="rId7"/>
    <p:sldId id="613" r:id="rId8"/>
    <p:sldId id="690" r:id="rId9"/>
    <p:sldId id="688" r:id="rId10"/>
    <p:sldId id="674" r:id="rId11"/>
    <p:sldId id="675" r:id="rId12"/>
    <p:sldId id="691" r:id="rId13"/>
    <p:sldId id="692" r:id="rId14"/>
    <p:sldId id="699" r:id="rId15"/>
    <p:sldId id="700" r:id="rId16"/>
    <p:sldId id="693" r:id="rId17"/>
    <p:sldId id="694" r:id="rId18"/>
    <p:sldId id="702" r:id="rId19"/>
    <p:sldId id="703" r:id="rId20"/>
    <p:sldId id="704" r:id="rId21"/>
    <p:sldId id="695" r:id="rId22"/>
    <p:sldId id="705" r:id="rId23"/>
    <p:sldId id="696" r:id="rId24"/>
    <p:sldId id="697" r:id="rId25"/>
    <p:sldId id="698" r:id="rId26"/>
    <p:sldId id="706" r:id="rId27"/>
    <p:sldId id="707" r:id="rId28"/>
    <p:sldId id="708" r:id="rId29"/>
    <p:sldId id="709" r:id="rId30"/>
    <p:sldId id="710" r:id="rId31"/>
    <p:sldId id="711" r:id="rId32"/>
    <p:sldId id="715" r:id="rId33"/>
    <p:sldId id="716" r:id="rId34"/>
    <p:sldId id="717" r:id="rId35"/>
    <p:sldId id="718" r:id="rId36"/>
    <p:sldId id="719" r:id="rId37"/>
    <p:sldId id="721" r:id="rId38"/>
    <p:sldId id="726" r:id="rId39"/>
    <p:sldId id="729" r:id="rId40"/>
    <p:sldId id="730" r:id="rId41"/>
    <p:sldId id="731" r:id="rId42"/>
    <p:sldId id="732" r:id="rId43"/>
    <p:sldId id="733" r:id="rId44"/>
    <p:sldId id="734" r:id="rId45"/>
    <p:sldId id="735" r:id="rId46"/>
    <p:sldId id="736" r:id="rId47"/>
    <p:sldId id="737" r:id="rId48"/>
    <p:sldId id="738" r:id="rId49"/>
    <p:sldId id="713" r:id="rId50"/>
    <p:sldId id="714" r:id="rId51"/>
    <p:sldId id="739" r:id="rId52"/>
    <p:sldId id="6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F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85" autoAdjust="0"/>
  </p:normalViewPr>
  <p:slideViewPr>
    <p:cSldViewPr snapToGrid="0" snapToObjects="1">
      <p:cViewPr>
        <p:scale>
          <a:sx n="100" d="100"/>
          <a:sy n="100" d="100"/>
        </p:scale>
        <p:origin x="-328" y="9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C0EFF-F591-4771-9F56-E83FAE2222C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52C7A248-FB79-4870-8A99-B7E95B8B3CFC}">
      <dgm:prSet phldrT="[Testo]"/>
      <dgm:spPr/>
      <dgm:t>
        <a:bodyPr/>
        <a:lstStyle/>
        <a:p>
          <a:r>
            <a:rPr lang="it-IT" dirty="0" smtClean="0">
              <a:solidFill>
                <a:schemeClr val="accent6">
                  <a:lumMod val="50000"/>
                </a:schemeClr>
              </a:solidFill>
            </a:rPr>
            <a:t>di che cosa si occupa</a:t>
          </a:r>
          <a:endParaRPr lang="it-IT" dirty="0"/>
        </a:p>
      </dgm:t>
    </dgm:pt>
    <dgm:pt modelId="{D9D488FE-7A7C-44D3-841D-9A2088010F7E}" type="parTrans" cxnId="{BFDADAA9-475A-4198-89CF-854F07FE9555}">
      <dgm:prSet/>
      <dgm:spPr/>
      <dgm:t>
        <a:bodyPr/>
        <a:lstStyle/>
        <a:p>
          <a:endParaRPr lang="it-IT"/>
        </a:p>
      </dgm:t>
    </dgm:pt>
    <dgm:pt modelId="{14083CA1-4508-4FEA-9997-44922B346CB2}" type="sibTrans" cxnId="{BFDADAA9-475A-4198-89CF-854F07FE9555}">
      <dgm:prSet/>
      <dgm:spPr/>
      <dgm:t>
        <a:bodyPr/>
        <a:lstStyle/>
        <a:p>
          <a:endParaRPr lang="it-IT"/>
        </a:p>
      </dgm:t>
    </dgm:pt>
    <dgm:pt modelId="{31468159-08DF-4B86-9AE2-63BF82FB2893}">
      <dgm:prSet phldrT="[Testo]" custT="1"/>
      <dgm:spPr/>
      <dgm:t>
        <a:bodyPr/>
        <a:lstStyle/>
        <a:p>
          <a:r>
            <a:rPr lang="it-IT" sz="1000" dirty="0" smtClean="0"/>
            <a:t>affrontare la complessità del gruppo classe e le sue dinamiche</a:t>
          </a:r>
          <a:endParaRPr lang="it-IT" sz="1000" dirty="0"/>
        </a:p>
      </dgm:t>
    </dgm:pt>
    <dgm:pt modelId="{F14C1C95-AE31-486C-A97E-B6BBE020E92E}" type="parTrans" cxnId="{09F241D3-7B0B-489A-B8A5-0E51DA92AAA7}">
      <dgm:prSet/>
      <dgm:spPr/>
      <dgm:t>
        <a:bodyPr/>
        <a:lstStyle/>
        <a:p>
          <a:endParaRPr lang="it-IT"/>
        </a:p>
      </dgm:t>
    </dgm:pt>
    <dgm:pt modelId="{2623F023-DDB7-4952-BD59-28C31FEBE42B}" type="sibTrans" cxnId="{09F241D3-7B0B-489A-B8A5-0E51DA92AAA7}">
      <dgm:prSet/>
      <dgm:spPr/>
      <dgm:t>
        <a:bodyPr/>
        <a:lstStyle/>
        <a:p>
          <a:endParaRPr lang="it-IT"/>
        </a:p>
      </dgm:t>
    </dgm:pt>
    <dgm:pt modelId="{9B72A879-6BEA-433D-8B38-DFABB53857AA}">
      <dgm:prSet phldrT="[Testo]"/>
      <dgm:spPr/>
      <dgm:t>
        <a:bodyPr/>
        <a:lstStyle/>
        <a:p>
          <a:r>
            <a:rPr lang="it-IT" dirty="0" smtClean="0">
              <a:solidFill>
                <a:schemeClr val="accent6">
                  <a:lumMod val="50000"/>
                </a:schemeClr>
              </a:solidFill>
            </a:rPr>
            <a:t>in che cosa consiste</a:t>
          </a:r>
          <a:endParaRPr lang="it-IT" dirty="0"/>
        </a:p>
      </dgm:t>
    </dgm:pt>
    <dgm:pt modelId="{F1EC9999-B37E-49FD-9890-CAA34D278276}" type="parTrans" cxnId="{75DDA407-6B1B-4C06-8192-67398921BAF6}">
      <dgm:prSet/>
      <dgm:spPr/>
      <dgm:t>
        <a:bodyPr/>
        <a:lstStyle/>
        <a:p>
          <a:endParaRPr lang="it-IT"/>
        </a:p>
      </dgm:t>
    </dgm:pt>
    <dgm:pt modelId="{187BDB2F-09CB-4CBF-9567-F4A090A2D18C}" type="sibTrans" cxnId="{75DDA407-6B1B-4C06-8192-67398921BAF6}">
      <dgm:prSet/>
      <dgm:spPr/>
      <dgm:t>
        <a:bodyPr/>
        <a:lstStyle/>
        <a:p>
          <a:endParaRPr lang="it-IT"/>
        </a:p>
      </dgm:t>
    </dgm:pt>
    <dgm:pt modelId="{767A7588-ED21-470A-9F1D-0839A7EC5C2C}">
      <dgm:prSet phldrT="[Testo]" custT="1"/>
      <dgm:spPr/>
      <dgm:t>
        <a:bodyPr/>
        <a:lstStyle/>
        <a:p>
          <a:r>
            <a:rPr lang="it-IT" sz="1000" dirty="0" smtClean="0"/>
            <a:t>conoscere le variabili che influenzano la gestione</a:t>
          </a:r>
          <a:endParaRPr lang="it-IT" sz="1000" dirty="0"/>
        </a:p>
      </dgm:t>
    </dgm:pt>
    <dgm:pt modelId="{154A2464-0038-4C5C-8A76-06D1DCBAD06E}" type="parTrans" cxnId="{3EE5D39E-04F4-40BD-9C29-4C963D8283A4}">
      <dgm:prSet/>
      <dgm:spPr/>
      <dgm:t>
        <a:bodyPr/>
        <a:lstStyle/>
        <a:p>
          <a:endParaRPr lang="it-IT"/>
        </a:p>
      </dgm:t>
    </dgm:pt>
    <dgm:pt modelId="{936F971A-91AE-4088-9B21-A9DBB7AA6604}" type="sibTrans" cxnId="{3EE5D39E-04F4-40BD-9C29-4C963D8283A4}">
      <dgm:prSet/>
      <dgm:spPr/>
      <dgm:t>
        <a:bodyPr/>
        <a:lstStyle/>
        <a:p>
          <a:endParaRPr lang="it-IT"/>
        </a:p>
      </dgm:t>
    </dgm:pt>
    <dgm:pt modelId="{4A04E202-64D2-4FF0-8C7F-280D2F4122B1}">
      <dgm:prSet phldrT="[Testo]" custT="1"/>
      <dgm:spPr/>
      <dgm:t>
        <a:bodyPr/>
        <a:lstStyle/>
        <a:p>
          <a:r>
            <a:rPr lang="it-IT" sz="1000" dirty="0" smtClean="0"/>
            <a:t>incoraggiare la partecipazione</a:t>
          </a:r>
          <a:endParaRPr lang="it-IT" sz="1000" dirty="0"/>
        </a:p>
      </dgm:t>
    </dgm:pt>
    <dgm:pt modelId="{A09DD0E3-721F-4C85-AE62-B98050D35D9E}" type="parTrans" cxnId="{10098A99-E166-4660-A54C-3106FF408DC4}">
      <dgm:prSet/>
      <dgm:spPr/>
      <dgm:t>
        <a:bodyPr/>
        <a:lstStyle/>
        <a:p>
          <a:endParaRPr lang="it-IT"/>
        </a:p>
      </dgm:t>
    </dgm:pt>
    <dgm:pt modelId="{ED4DA9B6-E587-44C0-895C-FBB1769BD59E}" type="sibTrans" cxnId="{10098A99-E166-4660-A54C-3106FF408DC4}">
      <dgm:prSet/>
      <dgm:spPr/>
      <dgm:t>
        <a:bodyPr/>
        <a:lstStyle/>
        <a:p>
          <a:endParaRPr lang="it-IT"/>
        </a:p>
      </dgm:t>
    </dgm:pt>
    <dgm:pt modelId="{D653ACFE-B1D8-4DA9-99FD-06E110F5CD97}">
      <dgm:prSet custT="1"/>
      <dgm:spPr/>
      <dgm:t>
        <a:bodyPr/>
        <a:lstStyle/>
        <a:p>
          <a:r>
            <a:rPr lang="it-IT" sz="1000" dirty="0" smtClean="0"/>
            <a:t>fare scelte organizzative e didattiche</a:t>
          </a:r>
        </a:p>
      </dgm:t>
    </dgm:pt>
    <dgm:pt modelId="{E2B4187D-F6B0-4B21-AB37-DD5E066158D3}" type="parTrans" cxnId="{92C696B0-BF2D-4329-ACA7-476A861D9A06}">
      <dgm:prSet/>
      <dgm:spPr/>
      <dgm:t>
        <a:bodyPr/>
        <a:lstStyle/>
        <a:p>
          <a:endParaRPr lang="it-IT"/>
        </a:p>
      </dgm:t>
    </dgm:pt>
    <dgm:pt modelId="{3E02CCF0-0409-4D8F-8829-837A0DC30721}" type="sibTrans" cxnId="{92C696B0-BF2D-4329-ACA7-476A861D9A06}">
      <dgm:prSet/>
      <dgm:spPr/>
      <dgm:t>
        <a:bodyPr/>
        <a:lstStyle/>
        <a:p>
          <a:endParaRPr lang="it-IT"/>
        </a:p>
      </dgm:t>
    </dgm:pt>
    <dgm:pt modelId="{5C5CA664-A27B-4C14-BBBE-3569E1A72F1B}">
      <dgm:prSet custT="1"/>
      <dgm:spPr/>
      <dgm:t>
        <a:bodyPr/>
        <a:lstStyle/>
        <a:p>
          <a:r>
            <a:rPr lang="it-IT" sz="1000" dirty="0" smtClean="0"/>
            <a:t>promuovere l’interesse</a:t>
          </a:r>
        </a:p>
      </dgm:t>
    </dgm:pt>
    <dgm:pt modelId="{F6C92D1D-7812-4CFF-9863-CD320D092B97}" type="parTrans" cxnId="{050FC1FA-B439-4636-8585-91A0AC39DC75}">
      <dgm:prSet/>
      <dgm:spPr/>
      <dgm:t>
        <a:bodyPr/>
        <a:lstStyle/>
        <a:p>
          <a:endParaRPr lang="it-IT"/>
        </a:p>
      </dgm:t>
    </dgm:pt>
    <dgm:pt modelId="{260F9BD2-7B0C-485C-B871-5F2EDDE368E7}" type="sibTrans" cxnId="{050FC1FA-B439-4636-8585-91A0AC39DC75}">
      <dgm:prSet/>
      <dgm:spPr/>
      <dgm:t>
        <a:bodyPr/>
        <a:lstStyle/>
        <a:p>
          <a:endParaRPr lang="it-IT"/>
        </a:p>
      </dgm:t>
    </dgm:pt>
    <dgm:pt modelId="{92F30C46-5D6E-49CF-9068-F067A1EEDFC3}">
      <dgm:prSet phldrT="[Testo]"/>
      <dgm:spPr/>
      <dgm:t>
        <a:bodyPr/>
        <a:lstStyle/>
        <a:p>
          <a:r>
            <a:rPr lang="it-IT" dirty="0" smtClean="0">
              <a:solidFill>
                <a:schemeClr val="accent6">
                  <a:lumMod val="50000"/>
                </a:schemeClr>
              </a:solidFill>
            </a:rPr>
            <a:t>che cosa richiede</a:t>
          </a:r>
        </a:p>
      </dgm:t>
    </dgm:pt>
    <dgm:pt modelId="{A35C8003-BB96-4873-9C75-8944F9DC2891}" type="parTrans" cxnId="{182F4B4E-85D6-40FE-8762-64091C9737A6}">
      <dgm:prSet/>
      <dgm:spPr/>
      <dgm:t>
        <a:bodyPr/>
        <a:lstStyle/>
        <a:p>
          <a:endParaRPr lang="it-IT"/>
        </a:p>
      </dgm:t>
    </dgm:pt>
    <dgm:pt modelId="{841336A9-F098-4DBE-B0F1-A4F24FD3320B}" type="sibTrans" cxnId="{182F4B4E-85D6-40FE-8762-64091C9737A6}">
      <dgm:prSet/>
      <dgm:spPr/>
      <dgm:t>
        <a:bodyPr/>
        <a:lstStyle/>
        <a:p>
          <a:endParaRPr lang="it-IT"/>
        </a:p>
      </dgm:t>
    </dgm:pt>
    <dgm:pt modelId="{CBDBD2E5-032A-4298-B70D-1C7992F2B4D2}">
      <dgm:prSet phldrT="[Testo]" custT="1"/>
      <dgm:spPr/>
      <dgm:t>
        <a:bodyPr/>
        <a:lstStyle/>
        <a:p>
          <a:r>
            <a:rPr lang="it-IT" sz="1000" dirty="0" smtClean="0"/>
            <a:t>occuparsi dell’ambiente fisico e sociale dell’aula</a:t>
          </a:r>
          <a:endParaRPr lang="it-IT" sz="1000" dirty="0"/>
        </a:p>
      </dgm:t>
    </dgm:pt>
    <dgm:pt modelId="{BFBE50F0-4C4A-485B-9776-687A5A218CF0}" type="parTrans" cxnId="{E41A6DC7-7271-4AE1-B7BD-66D5F3406D8F}">
      <dgm:prSet/>
      <dgm:spPr/>
      <dgm:t>
        <a:bodyPr/>
        <a:lstStyle/>
        <a:p>
          <a:endParaRPr lang="it-IT"/>
        </a:p>
      </dgm:t>
    </dgm:pt>
    <dgm:pt modelId="{45D0F6A7-98D9-40E7-9C54-9961B812AAE2}" type="sibTrans" cxnId="{E41A6DC7-7271-4AE1-B7BD-66D5F3406D8F}">
      <dgm:prSet/>
      <dgm:spPr/>
      <dgm:t>
        <a:bodyPr/>
        <a:lstStyle/>
        <a:p>
          <a:endParaRPr lang="it-IT"/>
        </a:p>
      </dgm:t>
    </dgm:pt>
    <dgm:pt modelId="{132C5D0B-0BEB-4FD9-B6B7-24EC7109718A}">
      <dgm:prSet custT="1"/>
      <dgm:spPr/>
      <dgm:t>
        <a:bodyPr/>
        <a:lstStyle/>
        <a:p>
          <a:r>
            <a:rPr lang="it-IT" sz="1000" dirty="0" smtClean="0"/>
            <a:t>ripensare il ruolo dell’insegnante</a:t>
          </a:r>
        </a:p>
      </dgm:t>
    </dgm:pt>
    <dgm:pt modelId="{8204D506-DFD9-4CA4-B8F2-6B64947395CE}" type="parTrans" cxnId="{7A674F7C-9CC4-4C59-A53A-29B6F394582A}">
      <dgm:prSet/>
      <dgm:spPr/>
      <dgm:t>
        <a:bodyPr/>
        <a:lstStyle/>
        <a:p>
          <a:endParaRPr lang="it-IT"/>
        </a:p>
      </dgm:t>
    </dgm:pt>
    <dgm:pt modelId="{4C2CB848-413B-4C61-B32D-2440EE1C6D6E}" type="sibTrans" cxnId="{7A674F7C-9CC4-4C59-A53A-29B6F394582A}">
      <dgm:prSet/>
      <dgm:spPr/>
      <dgm:t>
        <a:bodyPr/>
        <a:lstStyle/>
        <a:p>
          <a:endParaRPr lang="it-IT"/>
        </a:p>
      </dgm:t>
    </dgm:pt>
    <dgm:pt modelId="{812F311B-4384-4C94-A9FE-589A6FAB9924}">
      <dgm:prSet custT="1"/>
      <dgm:spPr/>
      <dgm:t>
        <a:bodyPr/>
        <a:lstStyle/>
        <a:p>
          <a:r>
            <a:rPr lang="it-IT" sz="1000" dirty="0" smtClean="0"/>
            <a:t>porre attenzione ai bisogni degli alunni (vissuti, attese, autodeterminazione, coinvolgimento, competenza, stati emotivi)</a:t>
          </a:r>
        </a:p>
      </dgm:t>
    </dgm:pt>
    <dgm:pt modelId="{C508B154-D8A0-4084-BA2C-4FB2FB2CD313}" type="parTrans" cxnId="{7DB253C5-B670-4DCC-8BAE-EB161891AED8}">
      <dgm:prSet/>
      <dgm:spPr/>
      <dgm:t>
        <a:bodyPr/>
        <a:lstStyle/>
        <a:p>
          <a:endParaRPr lang="it-IT"/>
        </a:p>
      </dgm:t>
    </dgm:pt>
    <dgm:pt modelId="{145CC2E7-47BF-4412-B0F3-7006E8D62687}" type="sibTrans" cxnId="{7DB253C5-B670-4DCC-8BAE-EB161891AED8}">
      <dgm:prSet/>
      <dgm:spPr/>
      <dgm:t>
        <a:bodyPr/>
        <a:lstStyle/>
        <a:p>
          <a:endParaRPr lang="it-IT"/>
        </a:p>
      </dgm:t>
    </dgm:pt>
    <dgm:pt modelId="{06B4CC11-77F0-4B4D-A061-7F5F6F28732D}" type="pres">
      <dgm:prSet presAssocID="{080C0EFF-F591-4771-9F56-E83FAE2222C4}" presName="diagram" presStyleCnt="0">
        <dgm:presLayoutVars>
          <dgm:chPref val="1"/>
          <dgm:dir/>
          <dgm:animOne val="branch"/>
          <dgm:animLvl val="lvl"/>
          <dgm:resizeHandles/>
        </dgm:presLayoutVars>
      </dgm:prSet>
      <dgm:spPr/>
      <dgm:t>
        <a:bodyPr/>
        <a:lstStyle/>
        <a:p>
          <a:endParaRPr lang="it-IT"/>
        </a:p>
      </dgm:t>
    </dgm:pt>
    <dgm:pt modelId="{EEC7FEE1-480C-44AE-AB67-74A8A8B6E5D6}" type="pres">
      <dgm:prSet presAssocID="{52C7A248-FB79-4870-8A99-B7E95B8B3CFC}" presName="root" presStyleCnt="0"/>
      <dgm:spPr/>
    </dgm:pt>
    <dgm:pt modelId="{15F1F824-D31B-45E9-8977-67B708806276}" type="pres">
      <dgm:prSet presAssocID="{52C7A248-FB79-4870-8A99-B7E95B8B3CFC}" presName="rootComposite" presStyleCnt="0"/>
      <dgm:spPr/>
    </dgm:pt>
    <dgm:pt modelId="{DD4302C5-FE67-4353-884F-8BA794925D16}" type="pres">
      <dgm:prSet presAssocID="{52C7A248-FB79-4870-8A99-B7E95B8B3CFC}" presName="rootText" presStyleLbl="node1" presStyleIdx="0" presStyleCnt="3"/>
      <dgm:spPr/>
      <dgm:t>
        <a:bodyPr/>
        <a:lstStyle/>
        <a:p>
          <a:endParaRPr lang="it-IT"/>
        </a:p>
      </dgm:t>
    </dgm:pt>
    <dgm:pt modelId="{3C96A1F5-573A-4864-BDF6-2E1D876AD31F}" type="pres">
      <dgm:prSet presAssocID="{52C7A248-FB79-4870-8A99-B7E95B8B3CFC}" presName="rootConnector" presStyleLbl="node1" presStyleIdx="0" presStyleCnt="3"/>
      <dgm:spPr/>
      <dgm:t>
        <a:bodyPr/>
        <a:lstStyle/>
        <a:p>
          <a:endParaRPr lang="it-IT"/>
        </a:p>
      </dgm:t>
    </dgm:pt>
    <dgm:pt modelId="{C9B5C19F-714F-4B7D-9078-329A80C3DCCD}" type="pres">
      <dgm:prSet presAssocID="{52C7A248-FB79-4870-8A99-B7E95B8B3CFC}" presName="childShape" presStyleCnt="0"/>
      <dgm:spPr/>
    </dgm:pt>
    <dgm:pt modelId="{A1C08DAA-CF38-47E1-96C0-E788402318E9}" type="pres">
      <dgm:prSet presAssocID="{F14C1C95-AE31-486C-A97E-B6BBE020E92E}" presName="Name13" presStyleLbl="parChTrans1D2" presStyleIdx="0" presStyleCnt="8"/>
      <dgm:spPr/>
      <dgm:t>
        <a:bodyPr/>
        <a:lstStyle/>
        <a:p>
          <a:endParaRPr lang="it-IT"/>
        </a:p>
      </dgm:t>
    </dgm:pt>
    <dgm:pt modelId="{0C4CC662-044A-42D1-96A3-5E28000FA266}" type="pres">
      <dgm:prSet presAssocID="{31468159-08DF-4B86-9AE2-63BF82FB2893}" presName="childText" presStyleLbl="bgAcc1" presStyleIdx="0" presStyleCnt="8">
        <dgm:presLayoutVars>
          <dgm:bulletEnabled val="1"/>
        </dgm:presLayoutVars>
      </dgm:prSet>
      <dgm:spPr/>
      <dgm:t>
        <a:bodyPr/>
        <a:lstStyle/>
        <a:p>
          <a:endParaRPr lang="it-IT"/>
        </a:p>
      </dgm:t>
    </dgm:pt>
    <dgm:pt modelId="{83719B43-D605-4EC6-BC08-9F17E59F8947}" type="pres">
      <dgm:prSet presAssocID="{9B72A879-6BEA-433D-8B38-DFABB53857AA}" presName="root" presStyleCnt="0"/>
      <dgm:spPr/>
    </dgm:pt>
    <dgm:pt modelId="{E2A04A04-5C2D-4C77-A71E-496E89D01AC3}" type="pres">
      <dgm:prSet presAssocID="{9B72A879-6BEA-433D-8B38-DFABB53857AA}" presName="rootComposite" presStyleCnt="0"/>
      <dgm:spPr/>
    </dgm:pt>
    <dgm:pt modelId="{70DCE5C1-7608-4855-927D-41BE482FDEE7}" type="pres">
      <dgm:prSet presAssocID="{9B72A879-6BEA-433D-8B38-DFABB53857AA}" presName="rootText" presStyleLbl="node1" presStyleIdx="1" presStyleCnt="3"/>
      <dgm:spPr/>
      <dgm:t>
        <a:bodyPr/>
        <a:lstStyle/>
        <a:p>
          <a:endParaRPr lang="it-IT"/>
        </a:p>
      </dgm:t>
    </dgm:pt>
    <dgm:pt modelId="{70D0E8EE-8E42-4F14-AB8D-A5EAFD0B47F9}" type="pres">
      <dgm:prSet presAssocID="{9B72A879-6BEA-433D-8B38-DFABB53857AA}" presName="rootConnector" presStyleLbl="node1" presStyleIdx="1" presStyleCnt="3"/>
      <dgm:spPr/>
      <dgm:t>
        <a:bodyPr/>
        <a:lstStyle/>
        <a:p>
          <a:endParaRPr lang="it-IT"/>
        </a:p>
      </dgm:t>
    </dgm:pt>
    <dgm:pt modelId="{49D6B2C7-0D8D-48D8-86B8-1420791B1D9B}" type="pres">
      <dgm:prSet presAssocID="{9B72A879-6BEA-433D-8B38-DFABB53857AA}" presName="childShape" presStyleCnt="0"/>
      <dgm:spPr/>
    </dgm:pt>
    <dgm:pt modelId="{E76C049C-A59D-439A-BF45-C688CB04777D}" type="pres">
      <dgm:prSet presAssocID="{154A2464-0038-4C5C-8A76-06D1DCBAD06E}" presName="Name13" presStyleLbl="parChTrans1D2" presStyleIdx="1" presStyleCnt="8"/>
      <dgm:spPr/>
      <dgm:t>
        <a:bodyPr/>
        <a:lstStyle/>
        <a:p>
          <a:endParaRPr lang="it-IT"/>
        </a:p>
      </dgm:t>
    </dgm:pt>
    <dgm:pt modelId="{1C98D9E9-11ED-4D73-B0A9-64DB520C6C53}" type="pres">
      <dgm:prSet presAssocID="{767A7588-ED21-470A-9F1D-0839A7EC5C2C}" presName="childText" presStyleLbl="bgAcc1" presStyleIdx="1" presStyleCnt="8">
        <dgm:presLayoutVars>
          <dgm:bulletEnabled val="1"/>
        </dgm:presLayoutVars>
      </dgm:prSet>
      <dgm:spPr/>
      <dgm:t>
        <a:bodyPr/>
        <a:lstStyle/>
        <a:p>
          <a:endParaRPr lang="it-IT"/>
        </a:p>
      </dgm:t>
    </dgm:pt>
    <dgm:pt modelId="{362D33A8-B64A-4665-A4CF-A46122069974}" type="pres">
      <dgm:prSet presAssocID="{F6C92D1D-7812-4CFF-9863-CD320D092B97}" presName="Name13" presStyleLbl="parChTrans1D2" presStyleIdx="2" presStyleCnt="8"/>
      <dgm:spPr/>
      <dgm:t>
        <a:bodyPr/>
        <a:lstStyle/>
        <a:p>
          <a:endParaRPr lang="it-IT"/>
        </a:p>
      </dgm:t>
    </dgm:pt>
    <dgm:pt modelId="{6ADF026D-663D-4866-85EC-D5B3C3BEB34C}" type="pres">
      <dgm:prSet presAssocID="{5C5CA664-A27B-4C14-BBBE-3569E1A72F1B}" presName="childText" presStyleLbl="bgAcc1" presStyleIdx="2" presStyleCnt="8">
        <dgm:presLayoutVars>
          <dgm:bulletEnabled val="1"/>
        </dgm:presLayoutVars>
      </dgm:prSet>
      <dgm:spPr/>
      <dgm:t>
        <a:bodyPr/>
        <a:lstStyle/>
        <a:p>
          <a:endParaRPr lang="it-IT"/>
        </a:p>
      </dgm:t>
    </dgm:pt>
    <dgm:pt modelId="{3B479994-BF26-4AB1-9E01-6ECCEAF47D8D}" type="pres">
      <dgm:prSet presAssocID="{E2B4187D-F6B0-4B21-AB37-DD5E066158D3}" presName="Name13" presStyleLbl="parChTrans1D2" presStyleIdx="3" presStyleCnt="8"/>
      <dgm:spPr/>
      <dgm:t>
        <a:bodyPr/>
        <a:lstStyle/>
        <a:p>
          <a:endParaRPr lang="it-IT"/>
        </a:p>
      </dgm:t>
    </dgm:pt>
    <dgm:pt modelId="{4D12794F-6CDD-4749-A4C3-72B22D75CA50}" type="pres">
      <dgm:prSet presAssocID="{D653ACFE-B1D8-4DA9-99FD-06E110F5CD97}" presName="childText" presStyleLbl="bgAcc1" presStyleIdx="3" presStyleCnt="8">
        <dgm:presLayoutVars>
          <dgm:bulletEnabled val="1"/>
        </dgm:presLayoutVars>
      </dgm:prSet>
      <dgm:spPr/>
      <dgm:t>
        <a:bodyPr/>
        <a:lstStyle/>
        <a:p>
          <a:endParaRPr lang="it-IT"/>
        </a:p>
      </dgm:t>
    </dgm:pt>
    <dgm:pt modelId="{0F9884F5-7715-43D4-99B1-9E094E6B8A59}" type="pres">
      <dgm:prSet presAssocID="{A09DD0E3-721F-4C85-AE62-B98050D35D9E}" presName="Name13" presStyleLbl="parChTrans1D2" presStyleIdx="4" presStyleCnt="8"/>
      <dgm:spPr/>
      <dgm:t>
        <a:bodyPr/>
        <a:lstStyle/>
        <a:p>
          <a:endParaRPr lang="it-IT"/>
        </a:p>
      </dgm:t>
    </dgm:pt>
    <dgm:pt modelId="{09B70A0B-73BA-49C6-86E5-C308D2CD6B46}" type="pres">
      <dgm:prSet presAssocID="{4A04E202-64D2-4FF0-8C7F-280D2F4122B1}" presName="childText" presStyleLbl="bgAcc1" presStyleIdx="4" presStyleCnt="8">
        <dgm:presLayoutVars>
          <dgm:bulletEnabled val="1"/>
        </dgm:presLayoutVars>
      </dgm:prSet>
      <dgm:spPr/>
      <dgm:t>
        <a:bodyPr/>
        <a:lstStyle/>
        <a:p>
          <a:endParaRPr lang="it-IT"/>
        </a:p>
      </dgm:t>
    </dgm:pt>
    <dgm:pt modelId="{C5221822-38CF-4A6C-B75A-4A0CAB2A065E}" type="pres">
      <dgm:prSet presAssocID="{92F30C46-5D6E-49CF-9068-F067A1EEDFC3}" presName="root" presStyleCnt="0"/>
      <dgm:spPr/>
    </dgm:pt>
    <dgm:pt modelId="{7799856E-655D-4809-903C-4507D659D99B}" type="pres">
      <dgm:prSet presAssocID="{92F30C46-5D6E-49CF-9068-F067A1EEDFC3}" presName="rootComposite" presStyleCnt="0"/>
      <dgm:spPr/>
    </dgm:pt>
    <dgm:pt modelId="{61A944DC-8CD5-4AE1-B81B-41CF6880B888}" type="pres">
      <dgm:prSet presAssocID="{92F30C46-5D6E-49CF-9068-F067A1EEDFC3}" presName="rootText" presStyleLbl="node1" presStyleIdx="2" presStyleCnt="3"/>
      <dgm:spPr/>
      <dgm:t>
        <a:bodyPr/>
        <a:lstStyle/>
        <a:p>
          <a:endParaRPr lang="it-IT"/>
        </a:p>
      </dgm:t>
    </dgm:pt>
    <dgm:pt modelId="{6C787ED0-EA8E-402B-9CA2-3B06823143E0}" type="pres">
      <dgm:prSet presAssocID="{92F30C46-5D6E-49CF-9068-F067A1EEDFC3}" presName="rootConnector" presStyleLbl="node1" presStyleIdx="2" presStyleCnt="3"/>
      <dgm:spPr/>
      <dgm:t>
        <a:bodyPr/>
        <a:lstStyle/>
        <a:p>
          <a:endParaRPr lang="it-IT"/>
        </a:p>
      </dgm:t>
    </dgm:pt>
    <dgm:pt modelId="{8865B91E-2E38-458E-8CB4-BEF831CE5A92}" type="pres">
      <dgm:prSet presAssocID="{92F30C46-5D6E-49CF-9068-F067A1EEDFC3}" presName="childShape" presStyleCnt="0"/>
      <dgm:spPr/>
    </dgm:pt>
    <dgm:pt modelId="{2ED4A017-215C-49CB-BA8D-DC67450962F7}" type="pres">
      <dgm:prSet presAssocID="{BFBE50F0-4C4A-485B-9776-687A5A218CF0}" presName="Name13" presStyleLbl="parChTrans1D2" presStyleIdx="5" presStyleCnt="8"/>
      <dgm:spPr/>
      <dgm:t>
        <a:bodyPr/>
        <a:lstStyle/>
        <a:p>
          <a:endParaRPr lang="it-IT"/>
        </a:p>
      </dgm:t>
    </dgm:pt>
    <dgm:pt modelId="{F35BC765-EBE3-4F43-AFF8-1938688DF834}" type="pres">
      <dgm:prSet presAssocID="{CBDBD2E5-032A-4298-B70D-1C7992F2B4D2}" presName="childText" presStyleLbl="bgAcc1" presStyleIdx="5" presStyleCnt="8">
        <dgm:presLayoutVars>
          <dgm:bulletEnabled val="1"/>
        </dgm:presLayoutVars>
      </dgm:prSet>
      <dgm:spPr/>
      <dgm:t>
        <a:bodyPr/>
        <a:lstStyle/>
        <a:p>
          <a:endParaRPr lang="it-IT"/>
        </a:p>
      </dgm:t>
    </dgm:pt>
    <dgm:pt modelId="{35056616-9621-4CC0-B975-801E9AC65471}" type="pres">
      <dgm:prSet presAssocID="{8204D506-DFD9-4CA4-B8F2-6B64947395CE}" presName="Name13" presStyleLbl="parChTrans1D2" presStyleIdx="6" presStyleCnt="8"/>
      <dgm:spPr/>
      <dgm:t>
        <a:bodyPr/>
        <a:lstStyle/>
        <a:p>
          <a:endParaRPr lang="it-IT"/>
        </a:p>
      </dgm:t>
    </dgm:pt>
    <dgm:pt modelId="{78380351-FEB4-4868-9ABD-B20879E554D1}" type="pres">
      <dgm:prSet presAssocID="{132C5D0B-0BEB-4FD9-B6B7-24EC7109718A}" presName="childText" presStyleLbl="bgAcc1" presStyleIdx="6" presStyleCnt="8" custLinFactY="100000" custLinFactNeighborX="6094" custLinFactNeighborY="104772">
        <dgm:presLayoutVars>
          <dgm:bulletEnabled val="1"/>
        </dgm:presLayoutVars>
      </dgm:prSet>
      <dgm:spPr/>
      <dgm:t>
        <a:bodyPr/>
        <a:lstStyle/>
        <a:p>
          <a:endParaRPr lang="it-IT"/>
        </a:p>
      </dgm:t>
    </dgm:pt>
    <dgm:pt modelId="{248E2489-8148-43CB-A675-40F30C12BE65}" type="pres">
      <dgm:prSet presAssocID="{C508B154-D8A0-4084-BA2C-4FB2FB2CD313}" presName="Name13" presStyleLbl="parChTrans1D2" presStyleIdx="7" presStyleCnt="8"/>
      <dgm:spPr/>
      <dgm:t>
        <a:bodyPr/>
        <a:lstStyle/>
        <a:p>
          <a:endParaRPr lang="it-IT"/>
        </a:p>
      </dgm:t>
    </dgm:pt>
    <dgm:pt modelId="{68F4BD62-3C35-4678-8592-CC90B742870F}" type="pres">
      <dgm:prSet presAssocID="{812F311B-4384-4C94-A9FE-589A6FAB9924}" presName="childText" presStyleLbl="bgAcc1" presStyleIdx="7" presStyleCnt="8" custScaleX="110929" custScaleY="173520" custLinFactY="-20263" custLinFactNeighborX="2032" custLinFactNeighborY="-100000">
        <dgm:presLayoutVars>
          <dgm:bulletEnabled val="1"/>
        </dgm:presLayoutVars>
      </dgm:prSet>
      <dgm:spPr/>
      <dgm:t>
        <a:bodyPr/>
        <a:lstStyle/>
        <a:p>
          <a:endParaRPr lang="it-IT"/>
        </a:p>
      </dgm:t>
    </dgm:pt>
  </dgm:ptLst>
  <dgm:cxnLst>
    <dgm:cxn modelId="{9E173B9E-0B6D-417D-B80C-37F8B195DE5F}" type="presOf" srcId="{154A2464-0038-4C5C-8A76-06D1DCBAD06E}" destId="{E76C049C-A59D-439A-BF45-C688CB04777D}" srcOrd="0" destOrd="0" presId="urn:microsoft.com/office/officeart/2005/8/layout/hierarchy3"/>
    <dgm:cxn modelId="{3E8C6793-ED92-4F90-941B-EE275B443A5E}" type="presOf" srcId="{9B72A879-6BEA-433D-8B38-DFABB53857AA}" destId="{70DCE5C1-7608-4855-927D-41BE482FDEE7}" srcOrd="0" destOrd="0" presId="urn:microsoft.com/office/officeart/2005/8/layout/hierarchy3"/>
    <dgm:cxn modelId="{182F4B4E-85D6-40FE-8762-64091C9737A6}" srcId="{080C0EFF-F591-4771-9F56-E83FAE2222C4}" destId="{92F30C46-5D6E-49CF-9068-F067A1EEDFC3}" srcOrd="2" destOrd="0" parTransId="{A35C8003-BB96-4873-9C75-8944F9DC2891}" sibTransId="{841336A9-F098-4DBE-B0F1-A4F24FD3320B}"/>
    <dgm:cxn modelId="{EC2A5431-7ACA-4453-8A2B-8075272D66BF}" type="presOf" srcId="{52C7A248-FB79-4870-8A99-B7E95B8B3CFC}" destId="{DD4302C5-FE67-4353-884F-8BA794925D16}" srcOrd="0" destOrd="0" presId="urn:microsoft.com/office/officeart/2005/8/layout/hierarchy3"/>
    <dgm:cxn modelId="{050FC1FA-B439-4636-8585-91A0AC39DC75}" srcId="{9B72A879-6BEA-433D-8B38-DFABB53857AA}" destId="{5C5CA664-A27B-4C14-BBBE-3569E1A72F1B}" srcOrd="1" destOrd="0" parTransId="{F6C92D1D-7812-4CFF-9863-CD320D092B97}" sibTransId="{260F9BD2-7B0C-485C-B871-5F2EDDE368E7}"/>
    <dgm:cxn modelId="{DD93B082-2BFC-4640-B0A1-B56D50A989B2}" type="presOf" srcId="{F14C1C95-AE31-486C-A97E-B6BBE020E92E}" destId="{A1C08DAA-CF38-47E1-96C0-E788402318E9}" srcOrd="0" destOrd="0" presId="urn:microsoft.com/office/officeart/2005/8/layout/hierarchy3"/>
    <dgm:cxn modelId="{E41A6DC7-7271-4AE1-B7BD-66D5F3406D8F}" srcId="{92F30C46-5D6E-49CF-9068-F067A1EEDFC3}" destId="{CBDBD2E5-032A-4298-B70D-1C7992F2B4D2}" srcOrd="0" destOrd="0" parTransId="{BFBE50F0-4C4A-485B-9776-687A5A218CF0}" sibTransId="{45D0F6A7-98D9-40E7-9C54-9961B812AAE2}"/>
    <dgm:cxn modelId="{10098A99-E166-4660-A54C-3106FF408DC4}" srcId="{9B72A879-6BEA-433D-8B38-DFABB53857AA}" destId="{4A04E202-64D2-4FF0-8C7F-280D2F4122B1}" srcOrd="3" destOrd="0" parTransId="{A09DD0E3-721F-4C85-AE62-B98050D35D9E}" sibTransId="{ED4DA9B6-E587-44C0-895C-FBB1769BD59E}"/>
    <dgm:cxn modelId="{4140EEA8-3874-4CB5-A851-5B500C355CF2}" type="presOf" srcId="{C508B154-D8A0-4084-BA2C-4FB2FB2CD313}" destId="{248E2489-8148-43CB-A675-40F30C12BE65}" srcOrd="0" destOrd="0" presId="urn:microsoft.com/office/officeart/2005/8/layout/hierarchy3"/>
    <dgm:cxn modelId="{75DDA407-6B1B-4C06-8192-67398921BAF6}" srcId="{080C0EFF-F591-4771-9F56-E83FAE2222C4}" destId="{9B72A879-6BEA-433D-8B38-DFABB53857AA}" srcOrd="1" destOrd="0" parTransId="{F1EC9999-B37E-49FD-9890-CAA34D278276}" sibTransId="{187BDB2F-09CB-4CBF-9567-F4A090A2D18C}"/>
    <dgm:cxn modelId="{3EE5D39E-04F4-40BD-9C29-4C963D8283A4}" srcId="{9B72A879-6BEA-433D-8B38-DFABB53857AA}" destId="{767A7588-ED21-470A-9F1D-0839A7EC5C2C}" srcOrd="0" destOrd="0" parTransId="{154A2464-0038-4C5C-8A76-06D1DCBAD06E}" sibTransId="{936F971A-91AE-4088-9B21-A9DBB7AA6604}"/>
    <dgm:cxn modelId="{50C139A6-425E-41CF-9D1F-2CF337675188}" type="presOf" srcId="{9B72A879-6BEA-433D-8B38-DFABB53857AA}" destId="{70D0E8EE-8E42-4F14-AB8D-A5EAFD0B47F9}" srcOrd="1" destOrd="0" presId="urn:microsoft.com/office/officeart/2005/8/layout/hierarchy3"/>
    <dgm:cxn modelId="{BF5DA25D-127A-45BE-97E0-B472D7F4BACE}" type="presOf" srcId="{F6C92D1D-7812-4CFF-9863-CD320D092B97}" destId="{362D33A8-B64A-4665-A4CF-A46122069974}" srcOrd="0" destOrd="0" presId="urn:microsoft.com/office/officeart/2005/8/layout/hierarchy3"/>
    <dgm:cxn modelId="{72050973-9CA9-4414-B5FF-C7AF27A0C859}" type="presOf" srcId="{92F30C46-5D6E-49CF-9068-F067A1EEDFC3}" destId="{6C787ED0-EA8E-402B-9CA2-3B06823143E0}" srcOrd="1" destOrd="0" presId="urn:microsoft.com/office/officeart/2005/8/layout/hierarchy3"/>
    <dgm:cxn modelId="{E406FF28-ECEF-4F0D-9EB9-6D503E017B21}" type="presOf" srcId="{080C0EFF-F591-4771-9F56-E83FAE2222C4}" destId="{06B4CC11-77F0-4B4D-A061-7F5F6F28732D}" srcOrd="0" destOrd="0" presId="urn:microsoft.com/office/officeart/2005/8/layout/hierarchy3"/>
    <dgm:cxn modelId="{6C71648B-2797-42F8-BCDF-60B6E19E50D7}" type="presOf" srcId="{812F311B-4384-4C94-A9FE-589A6FAB9924}" destId="{68F4BD62-3C35-4678-8592-CC90B742870F}" srcOrd="0" destOrd="0" presId="urn:microsoft.com/office/officeart/2005/8/layout/hierarchy3"/>
    <dgm:cxn modelId="{7C3FF510-AE92-44B7-91E7-860F434FE5B4}" type="presOf" srcId="{8204D506-DFD9-4CA4-B8F2-6B64947395CE}" destId="{35056616-9621-4CC0-B975-801E9AC65471}" srcOrd="0" destOrd="0" presId="urn:microsoft.com/office/officeart/2005/8/layout/hierarchy3"/>
    <dgm:cxn modelId="{7A674F7C-9CC4-4C59-A53A-29B6F394582A}" srcId="{92F30C46-5D6E-49CF-9068-F067A1EEDFC3}" destId="{132C5D0B-0BEB-4FD9-B6B7-24EC7109718A}" srcOrd="1" destOrd="0" parTransId="{8204D506-DFD9-4CA4-B8F2-6B64947395CE}" sibTransId="{4C2CB848-413B-4C61-B32D-2440EE1C6D6E}"/>
    <dgm:cxn modelId="{2B69D783-0417-49DD-B3DF-8D90EDB86E8E}" type="presOf" srcId="{92F30C46-5D6E-49CF-9068-F067A1EEDFC3}" destId="{61A944DC-8CD5-4AE1-B81B-41CF6880B888}" srcOrd="0" destOrd="0" presId="urn:microsoft.com/office/officeart/2005/8/layout/hierarchy3"/>
    <dgm:cxn modelId="{2BB4E249-5CD5-4E98-9A86-ACACA7477EDD}" type="presOf" srcId="{BFBE50F0-4C4A-485B-9776-687A5A218CF0}" destId="{2ED4A017-215C-49CB-BA8D-DC67450962F7}" srcOrd="0" destOrd="0" presId="urn:microsoft.com/office/officeart/2005/8/layout/hierarchy3"/>
    <dgm:cxn modelId="{BFDADAA9-475A-4198-89CF-854F07FE9555}" srcId="{080C0EFF-F591-4771-9F56-E83FAE2222C4}" destId="{52C7A248-FB79-4870-8A99-B7E95B8B3CFC}" srcOrd="0" destOrd="0" parTransId="{D9D488FE-7A7C-44D3-841D-9A2088010F7E}" sibTransId="{14083CA1-4508-4FEA-9997-44922B346CB2}"/>
    <dgm:cxn modelId="{EE788F28-D334-4673-A01F-39E72CF60B09}" type="presOf" srcId="{A09DD0E3-721F-4C85-AE62-B98050D35D9E}" destId="{0F9884F5-7715-43D4-99B1-9E094E6B8A59}" srcOrd="0" destOrd="0" presId="urn:microsoft.com/office/officeart/2005/8/layout/hierarchy3"/>
    <dgm:cxn modelId="{7DB253C5-B670-4DCC-8BAE-EB161891AED8}" srcId="{92F30C46-5D6E-49CF-9068-F067A1EEDFC3}" destId="{812F311B-4384-4C94-A9FE-589A6FAB9924}" srcOrd="2" destOrd="0" parTransId="{C508B154-D8A0-4084-BA2C-4FB2FB2CD313}" sibTransId="{145CC2E7-47BF-4412-B0F3-7006E8D62687}"/>
    <dgm:cxn modelId="{45E9D4DC-1AC2-4182-AB17-825FC7874F4C}" type="presOf" srcId="{D653ACFE-B1D8-4DA9-99FD-06E110F5CD97}" destId="{4D12794F-6CDD-4749-A4C3-72B22D75CA50}" srcOrd="0" destOrd="0" presId="urn:microsoft.com/office/officeart/2005/8/layout/hierarchy3"/>
    <dgm:cxn modelId="{B865E25C-9AD4-46CF-BBF4-00BCED3329C8}" type="presOf" srcId="{CBDBD2E5-032A-4298-B70D-1C7992F2B4D2}" destId="{F35BC765-EBE3-4F43-AFF8-1938688DF834}" srcOrd="0" destOrd="0" presId="urn:microsoft.com/office/officeart/2005/8/layout/hierarchy3"/>
    <dgm:cxn modelId="{BB87280B-761E-49C3-BB4F-B70FC83D9AF0}" type="presOf" srcId="{5C5CA664-A27B-4C14-BBBE-3569E1A72F1B}" destId="{6ADF026D-663D-4866-85EC-D5B3C3BEB34C}" srcOrd="0" destOrd="0" presId="urn:microsoft.com/office/officeart/2005/8/layout/hierarchy3"/>
    <dgm:cxn modelId="{92105021-0154-40BB-A9CE-4EBCDA650C20}" type="presOf" srcId="{767A7588-ED21-470A-9F1D-0839A7EC5C2C}" destId="{1C98D9E9-11ED-4D73-B0A9-64DB520C6C53}" srcOrd="0" destOrd="0" presId="urn:microsoft.com/office/officeart/2005/8/layout/hierarchy3"/>
    <dgm:cxn modelId="{1EFCA4AB-4084-4FBA-B8F2-90ADC6468389}" type="presOf" srcId="{4A04E202-64D2-4FF0-8C7F-280D2F4122B1}" destId="{09B70A0B-73BA-49C6-86E5-C308D2CD6B46}" srcOrd="0" destOrd="0" presId="urn:microsoft.com/office/officeart/2005/8/layout/hierarchy3"/>
    <dgm:cxn modelId="{09F241D3-7B0B-489A-B8A5-0E51DA92AAA7}" srcId="{52C7A248-FB79-4870-8A99-B7E95B8B3CFC}" destId="{31468159-08DF-4B86-9AE2-63BF82FB2893}" srcOrd="0" destOrd="0" parTransId="{F14C1C95-AE31-486C-A97E-B6BBE020E92E}" sibTransId="{2623F023-DDB7-4952-BD59-28C31FEBE42B}"/>
    <dgm:cxn modelId="{1DFEAB42-221D-4018-82AD-C069FD425840}" type="presOf" srcId="{52C7A248-FB79-4870-8A99-B7E95B8B3CFC}" destId="{3C96A1F5-573A-4864-BDF6-2E1D876AD31F}" srcOrd="1" destOrd="0" presId="urn:microsoft.com/office/officeart/2005/8/layout/hierarchy3"/>
    <dgm:cxn modelId="{029D77B8-7674-47DC-A2E7-F0EBBF9574EB}" type="presOf" srcId="{E2B4187D-F6B0-4B21-AB37-DD5E066158D3}" destId="{3B479994-BF26-4AB1-9E01-6ECCEAF47D8D}" srcOrd="0" destOrd="0" presId="urn:microsoft.com/office/officeart/2005/8/layout/hierarchy3"/>
    <dgm:cxn modelId="{93E5A3AF-71D2-4EEF-9583-8FAA3C3FFC66}" type="presOf" srcId="{132C5D0B-0BEB-4FD9-B6B7-24EC7109718A}" destId="{78380351-FEB4-4868-9ABD-B20879E554D1}" srcOrd="0" destOrd="0" presId="urn:microsoft.com/office/officeart/2005/8/layout/hierarchy3"/>
    <dgm:cxn modelId="{255D92A8-F872-48BB-B49C-B0CF559CD2DE}" type="presOf" srcId="{31468159-08DF-4B86-9AE2-63BF82FB2893}" destId="{0C4CC662-044A-42D1-96A3-5E28000FA266}" srcOrd="0" destOrd="0" presId="urn:microsoft.com/office/officeart/2005/8/layout/hierarchy3"/>
    <dgm:cxn modelId="{92C696B0-BF2D-4329-ACA7-476A861D9A06}" srcId="{9B72A879-6BEA-433D-8B38-DFABB53857AA}" destId="{D653ACFE-B1D8-4DA9-99FD-06E110F5CD97}" srcOrd="2" destOrd="0" parTransId="{E2B4187D-F6B0-4B21-AB37-DD5E066158D3}" sibTransId="{3E02CCF0-0409-4D8F-8829-837A0DC30721}"/>
    <dgm:cxn modelId="{EE49FB7B-5F0F-47E8-9116-8DFAD4D89ABF}" type="presParOf" srcId="{06B4CC11-77F0-4B4D-A061-7F5F6F28732D}" destId="{EEC7FEE1-480C-44AE-AB67-74A8A8B6E5D6}" srcOrd="0" destOrd="0" presId="urn:microsoft.com/office/officeart/2005/8/layout/hierarchy3"/>
    <dgm:cxn modelId="{4FB1A043-4522-4713-8353-BB6A0A292B23}" type="presParOf" srcId="{EEC7FEE1-480C-44AE-AB67-74A8A8B6E5D6}" destId="{15F1F824-D31B-45E9-8977-67B708806276}" srcOrd="0" destOrd="0" presId="urn:microsoft.com/office/officeart/2005/8/layout/hierarchy3"/>
    <dgm:cxn modelId="{66027464-E614-4C97-B06E-7678C29EC1A8}" type="presParOf" srcId="{15F1F824-D31B-45E9-8977-67B708806276}" destId="{DD4302C5-FE67-4353-884F-8BA794925D16}" srcOrd="0" destOrd="0" presId="urn:microsoft.com/office/officeart/2005/8/layout/hierarchy3"/>
    <dgm:cxn modelId="{E60356C6-C6CC-4DDB-9932-50E5282C050D}" type="presParOf" srcId="{15F1F824-D31B-45E9-8977-67B708806276}" destId="{3C96A1F5-573A-4864-BDF6-2E1D876AD31F}" srcOrd="1" destOrd="0" presId="urn:microsoft.com/office/officeart/2005/8/layout/hierarchy3"/>
    <dgm:cxn modelId="{1256906B-87AB-456D-A898-C68E68499F9C}" type="presParOf" srcId="{EEC7FEE1-480C-44AE-AB67-74A8A8B6E5D6}" destId="{C9B5C19F-714F-4B7D-9078-329A80C3DCCD}" srcOrd="1" destOrd="0" presId="urn:microsoft.com/office/officeart/2005/8/layout/hierarchy3"/>
    <dgm:cxn modelId="{0045E96B-C72F-4D8C-A03C-1F0548092569}" type="presParOf" srcId="{C9B5C19F-714F-4B7D-9078-329A80C3DCCD}" destId="{A1C08DAA-CF38-47E1-96C0-E788402318E9}" srcOrd="0" destOrd="0" presId="urn:microsoft.com/office/officeart/2005/8/layout/hierarchy3"/>
    <dgm:cxn modelId="{78706058-77C2-4C24-B166-F735980B3AF3}" type="presParOf" srcId="{C9B5C19F-714F-4B7D-9078-329A80C3DCCD}" destId="{0C4CC662-044A-42D1-96A3-5E28000FA266}" srcOrd="1" destOrd="0" presId="urn:microsoft.com/office/officeart/2005/8/layout/hierarchy3"/>
    <dgm:cxn modelId="{AD96E0E1-ACAB-4FB3-A52D-E36A9C993490}" type="presParOf" srcId="{06B4CC11-77F0-4B4D-A061-7F5F6F28732D}" destId="{83719B43-D605-4EC6-BC08-9F17E59F8947}" srcOrd="1" destOrd="0" presId="urn:microsoft.com/office/officeart/2005/8/layout/hierarchy3"/>
    <dgm:cxn modelId="{E4B8E996-ADA6-40D7-B48E-946ED9066FCE}" type="presParOf" srcId="{83719B43-D605-4EC6-BC08-9F17E59F8947}" destId="{E2A04A04-5C2D-4C77-A71E-496E89D01AC3}" srcOrd="0" destOrd="0" presId="urn:microsoft.com/office/officeart/2005/8/layout/hierarchy3"/>
    <dgm:cxn modelId="{8A676FEF-B8D3-4B98-A049-2B16961BE47F}" type="presParOf" srcId="{E2A04A04-5C2D-4C77-A71E-496E89D01AC3}" destId="{70DCE5C1-7608-4855-927D-41BE482FDEE7}" srcOrd="0" destOrd="0" presId="urn:microsoft.com/office/officeart/2005/8/layout/hierarchy3"/>
    <dgm:cxn modelId="{7638A864-263A-4348-ADDB-4B7540B40FB0}" type="presParOf" srcId="{E2A04A04-5C2D-4C77-A71E-496E89D01AC3}" destId="{70D0E8EE-8E42-4F14-AB8D-A5EAFD0B47F9}" srcOrd="1" destOrd="0" presId="urn:microsoft.com/office/officeart/2005/8/layout/hierarchy3"/>
    <dgm:cxn modelId="{A87E6427-83D8-44E3-85C5-6A4B48701D2A}" type="presParOf" srcId="{83719B43-D605-4EC6-BC08-9F17E59F8947}" destId="{49D6B2C7-0D8D-48D8-86B8-1420791B1D9B}" srcOrd="1" destOrd="0" presId="urn:microsoft.com/office/officeart/2005/8/layout/hierarchy3"/>
    <dgm:cxn modelId="{EF386949-FCBE-494F-B317-4EAC08EB477D}" type="presParOf" srcId="{49D6B2C7-0D8D-48D8-86B8-1420791B1D9B}" destId="{E76C049C-A59D-439A-BF45-C688CB04777D}" srcOrd="0" destOrd="0" presId="urn:microsoft.com/office/officeart/2005/8/layout/hierarchy3"/>
    <dgm:cxn modelId="{EEEB0985-63D1-42A7-B8C2-1FF3DABD6722}" type="presParOf" srcId="{49D6B2C7-0D8D-48D8-86B8-1420791B1D9B}" destId="{1C98D9E9-11ED-4D73-B0A9-64DB520C6C53}" srcOrd="1" destOrd="0" presId="urn:microsoft.com/office/officeart/2005/8/layout/hierarchy3"/>
    <dgm:cxn modelId="{6C940F43-E52B-441C-A421-CEC286B1930E}" type="presParOf" srcId="{49D6B2C7-0D8D-48D8-86B8-1420791B1D9B}" destId="{362D33A8-B64A-4665-A4CF-A46122069974}" srcOrd="2" destOrd="0" presId="urn:microsoft.com/office/officeart/2005/8/layout/hierarchy3"/>
    <dgm:cxn modelId="{5D2DCC5F-92B8-4F09-9CB5-136CC8E7BC7B}" type="presParOf" srcId="{49D6B2C7-0D8D-48D8-86B8-1420791B1D9B}" destId="{6ADF026D-663D-4866-85EC-D5B3C3BEB34C}" srcOrd="3" destOrd="0" presId="urn:microsoft.com/office/officeart/2005/8/layout/hierarchy3"/>
    <dgm:cxn modelId="{77292018-5CCB-426A-B2C3-DC4FA37D9472}" type="presParOf" srcId="{49D6B2C7-0D8D-48D8-86B8-1420791B1D9B}" destId="{3B479994-BF26-4AB1-9E01-6ECCEAF47D8D}" srcOrd="4" destOrd="0" presId="urn:microsoft.com/office/officeart/2005/8/layout/hierarchy3"/>
    <dgm:cxn modelId="{6835E72E-9A9D-459A-B102-113A72E93498}" type="presParOf" srcId="{49D6B2C7-0D8D-48D8-86B8-1420791B1D9B}" destId="{4D12794F-6CDD-4749-A4C3-72B22D75CA50}" srcOrd="5" destOrd="0" presId="urn:microsoft.com/office/officeart/2005/8/layout/hierarchy3"/>
    <dgm:cxn modelId="{C5E81F98-CC53-4398-B6CF-4AB5E655B586}" type="presParOf" srcId="{49D6B2C7-0D8D-48D8-86B8-1420791B1D9B}" destId="{0F9884F5-7715-43D4-99B1-9E094E6B8A59}" srcOrd="6" destOrd="0" presId="urn:microsoft.com/office/officeart/2005/8/layout/hierarchy3"/>
    <dgm:cxn modelId="{F37414A4-9E12-4BB5-B209-60F4A1D68F80}" type="presParOf" srcId="{49D6B2C7-0D8D-48D8-86B8-1420791B1D9B}" destId="{09B70A0B-73BA-49C6-86E5-C308D2CD6B46}" srcOrd="7" destOrd="0" presId="urn:microsoft.com/office/officeart/2005/8/layout/hierarchy3"/>
    <dgm:cxn modelId="{595DB309-F9F3-4C04-B225-EB3B304C8003}" type="presParOf" srcId="{06B4CC11-77F0-4B4D-A061-7F5F6F28732D}" destId="{C5221822-38CF-4A6C-B75A-4A0CAB2A065E}" srcOrd="2" destOrd="0" presId="urn:microsoft.com/office/officeart/2005/8/layout/hierarchy3"/>
    <dgm:cxn modelId="{6D5EAC4F-ABF8-4F88-A5FA-B9C40729E5C7}" type="presParOf" srcId="{C5221822-38CF-4A6C-B75A-4A0CAB2A065E}" destId="{7799856E-655D-4809-903C-4507D659D99B}" srcOrd="0" destOrd="0" presId="urn:microsoft.com/office/officeart/2005/8/layout/hierarchy3"/>
    <dgm:cxn modelId="{956141A6-6BD0-4F0A-92D7-8335F7D6881B}" type="presParOf" srcId="{7799856E-655D-4809-903C-4507D659D99B}" destId="{61A944DC-8CD5-4AE1-B81B-41CF6880B888}" srcOrd="0" destOrd="0" presId="urn:microsoft.com/office/officeart/2005/8/layout/hierarchy3"/>
    <dgm:cxn modelId="{1D07C1BE-D4F6-462E-B88D-E3FE067E74E4}" type="presParOf" srcId="{7799856E-655D-4809-903C-4507D659D99B}" destId="{6C787ED0-EA8E-402B-9CA2-3B06823143E0}" srcOrd="1" destOrd="0" presId="urn:microsoft.com/office/officeart/2005/8/layout/hierarchy3"/>
    <dgm:cxn modelId="{25F2BE01-3094-4C8B-8B12-4121B6F4D479}" type="presParOf" srcId="{C5221822-38CF-4A6C-B75A-4A0CAB2A065E}" destId="{8865B91E-2E38-458E-8CB4-BEF831CE5A92}" srcOrd="1" destOrd="0" presId="urn:microsoft.com/office/officeart/2005/8/layout/hierarchy3"/>
    <dgm:cxn modelId="{3F765EE4-AF80-48D6-ADD1-18F689F4D296}" type="presParOf" srcId="{8865B91E-2E38-458E-8CB4-BEF831CE5A92}" destId="{2ED4A017-215C-49CB-BA8D-DC67450962F7}" srcOrd="0" destOrd="0" presId="urn:microsoft.com/office/officeart/2005/8/layout/hierarchy3"/>
    <dgm:cxn modelId="{63D21CBE-CF73-407F-8C3E-196C29ED3AB7}" type="presParOf" srcId="{8865B91E-2E38-458E-8CB4-BEF831CE5A92}" destId="{F35BC765-EBE3-4F43-AFF8-1938688DF834}" srcOrd="1" destOrd="0" presId="urn:microsoft.com/office/officeart/2005/8/layout/hierarchy3"/>
    <dgm:cxn modelId="{A6C78B17-5E92-4308-8339-E68B4E3466B8}" type="presParOf" srcId="{8865B91E-2E38-458E-8CB4-BEF831CE5A92}" destId="{35056616-9621-4CC0-B975-801E9AC65471}" srcOrd="2" destOrd="0" presId="urn:microsoft.com/office/officeart/2005/8/layout/hierarchy3"/>
    <dgm:cxn modelId="{F4A52CA3-CA4C-4624-A4C9-716259B1CEE2}" type="presParOf" srcId="{8865B91E-2E38-458E-8CB4-BEF831CE5A92}" destId="{78380351-FEB4-4868-9ABD-B20879E554D1}" srcOrd="3" destOrd="0" presId="urn:microsoft.com/office/officeart/2005/8/layout/hierarchy3"/>
    <dgm:cxn modelId="{CE1F1382-AEF4-4ACD-A4B1-3D91F5D61C4C}" type="presParOf" srcId="{8865B91E-2E38-458E-8CB4-BEF831CE5A92}" destId="{248E2489-8148-43CB-A675-40F30C12BE65}" srcOrd="4" destOrd="0" presId="urn:microsoft.com/office/officeart/2005/8/layout/hierarchy3"/>
    <dgm:cxn modelId="{C2FA9AB2-67AB-4F14-B55E-7C303FF538A4}" type="presParOf" srcId="{8865B91E-2E38-458E-8CB4-BEF831CE5A92}" destId="{68F4BD62-3C35-4678-8592-CC90B742870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C0EFF-F591-4771-9F56-E83FAE2222C4}"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it-IT"/>
        </a:p>
      </dgm:t>
    </dgm:pt>
    <dgm:pt modelId="{9B72A879-6BEA-433D-8B38-DFABB53857AA}">
      <dgm:prSet phldrT="[Testo]"/>
      <dgm:spPr/>
      <dgm:t>
        <a:bodyPr/>
        <a:lstStyle/>
        <a:p>
          <a:r>
            <a:rPr lang="it-IT" dirty="0" smtClean="0"/>
            <a:t>in che cosa consiste</a:t>
          </a:r>
          <a:endParaRPr lang="it-IT" dirty="0"/>
        </a:p>
      </dgm:t>
    </dgm:pt>
    <dgm:pt modelId="{F1EC9999-B37E-49FD-9890-CAA34D278276}" type="parTrans" cxnId="{75DDA407-6B1B-4C06-8192-67398921BAF6}">
      <dgm:prSet/>
      <dgm:spPr/>
      <dgm:t>
        <a:bodyPr/>
        <a:lstStyle/>
        <a:p>
          <a:endParaRPr lang="it-IT"/>
        </a:p>
      </dgm:t>
    </dgm:pt>
    <dgm:pt modelId="{187BDB2F-09CB-4CBF-9567-F4A090A2D18C}" type="sibTrans" cxnId="{75DDA407-6B1B-4C06-8192-67398921BAF6}">
      <dgm:prSet/>
      <dgm:spPr/>
      <dgm:t>
        <a:bodyPr/>
        <a:lstStyle/>
        <a:p>
          <a:endParaRPr lang="it-IT"/>
        </a:p>
      </dgm:t>
    </dgm:pt>
    <dgm:pt modelId="{767A7588-ED21-470A-9F1D-0839A7EC5C2C}">
      <dgm:prSet phldrT="[Testo]"/>
      <dgm:spPr/>
      <dgm:t>
        <a:bodyPr/>
        <a:lstStyle/>
        <a:p>
          <a:r>
            <a:rPr lang="it-IT" dirty="0" smtClean="0"/>
            <a:t>conoscere le variabili che influenzano la gestione</a:t>
          </a:r>
          <a:endParaRPr lang="it-IT" dirty="0"/>
        </a:p>
      </dgm:t>
    </dgm:pt>
    <dgm:pt modelId="{154A2464-0038-4C5C-8A76-06D1DCBAD06E}" type="parTrans" cxnId="{3EE5D39E-04F4-40BD-9C29-4C963D8283A4}">
      <dgm:prSet/>
      <dgm:spPr/>
      <dgm:t>
        <a:bodyPr/>
        <a:lstStyle/>
        <a:p>
          <a:endParaRPr lang="it-IT"/>
        </a:p>
      </dgm:t>
    </dgm:pt>
    <dgm:pt modelId="{936F971A-91AE-4088-9B21-A9DBB7AA6604}" type="sibTrans" cxnId="{3EE5D39E-04F4-40BD-9C29-4C963D8283A4}">
      <dgm:prSet/>
      <dgm:spPr/>
      <dgm:t>
        <a:bodyPr/>
        <a:lstStyle/>
        <a:p>
          <a:endParaRPr lang="it-IT"/>
        </a:p>
      </dgm:t>
    </dgm:pt>
    <dgm:pt modelId="{4A04E202-64D2-4FF0-8C7F-280D2F4122B1}">
      <dgm:prSet phldrT="[Testo]"/>
      <dgm:spPr/>
      <dgm:t>
        <a:bodyPr/>
        <a:lstStyle/>
        <a:p>
          <a:r>
            <a:rPr lang="it-IT" dirty="0" smtClean="0"/>
            <a:t>incoraggiare la partecipazione</a:t>
          </a:r>
          <a:endParaRPr lang="it-IT" dirty="0"/>
        </a:p>
      </dgm:t>
    </dgm:pt>
    <dgm:pt modelId="{A09DD0E3-721F-4C85-AE62-B98050D35D9E}" type="parTrans" cxnId="{10098A99-E166-4660-A54C-3106FF408DC4}">
      <dgm:prSet/>
      <dgm:spPr/>
      <dgm:t>
        <a:bodyPr/>
        <a:lstStyle/>
        <a:p>
          <a:endParaRPr lang="it-IT"/>
        </a:p>
      </dgm:t>
    </dgm:pt>
    <dgm:pt modelId="{ED4DA9B6-E587-44C0-895C-FBB1769BD59E}" type="sibTrans" cxnId="{10098A99-E166-4660-A54C-3106FF408DC4}">
      <dgm:prSet/>
      <dgm:spPr/>
      <dgm:t>
        <a:bodyPr/>
        <a:lstStyle/>
        <a:p>
          <a:endParaRPr lang="it-IT"/>
        </a:p>
      </dgm:t>
    </dgm:pt>
    <dgm:pt modelId="{D653ACFE-B1D8-4DA9-99FD-06E110F5CD97}">
      <dgm:prSet/>
      <dgm:spPr/>
      <dgm:t>
        <a:bodyPr/>
        <a:lstStyle/>
        <a:p>
          <a:r>
            <a:rPr lang="it-IT" dirty="0" smtClean="0"/>
            <a:t>fare scelte organizzative e didattiche</a:t>
          </a:r>
        </a:p>
      </dgm:t>
    </dgm:pt>
    <dgm:pt modelId="{E2B4187D-F6B0-4B21-AB37-DD5E066158D3}" type="parTrans" cxnId="{92C696B0-BF2D-4329-ACA7-476A861D9A06}">
      <dgm:prSet/>
      <dgm:spPr/>
      <dgm:t>
        <a:bodyPr/>
        <a:lstStyle/>
        <a:p>
          <a:endParaRPr lang="it-IT"/>
        </a:p>
      </dgm:t>
    </dgm:pt>
    <dgm:pt modelId="{3E02CCF0-0409-4D8F-8829-837A0DC30721}" type="sibTrans" cxnId="{92C696B0-BF2D-4329-ACA7-476A861D9A06}">
      <dgm:prSet/>
      <dgm:spPr/>
      <dgm:t>
        <a:bodyPr/>
        <a:lstStyle/>
        <a:p>
          <a:endParaRPr lang="it-IT"/>
        </a:p>
      </dgm:t>
    </dgm:pt>
    <dgm:pt modelId="{5C5CA664-A27B-4C14-BBBE-3569E1A72F1B}">
      <dgm:prSet/>
      <dgm:spPr/>
      <dgm:t>
        <a:bodyPr/>
        <a:lstStyle/>
        <a:p>
          <a:r>
            <a:rPr lang="it-IT" dirty="0" smtClean="0"/>
            <a:t>promuovere l’interesse</a:t>
          </a:r>
        </a:p>
      </dgm:t>
    </dgm:pt>
    <dgm:pt modelId="{F6C92D1D-7812-4CFF-9863-CD320D092B97}" type="parTrans" cxnId="{050FC1FA-B439-4636-8585-91A0AC39DC75}">
      <dgm:prSet/>
      <dgm:spPr/>
      <dgm:t>
        <a:bodyPr/>
        <a:lstStyle/>
        <a:p>
          <a:endParaRPr lang="it-IT"/>
        </a:p>
      </dgm:t>
    </dgm:pt>
    <dgm:pt modelId="{260F9BD2-7B0C-485C-B871-5F2EDDE368E7}" type="sibTrans" cxnId="{050FC1FA-B439-4636-8585-91A0AC39DC75}">
      <dgm:prSet/>
      <dgm:spPr/>
      <dgm:t>
        <a:bodyPr/>
        <a:lstStyle/>
        <a:p>
          <a:endParaRPr lang="it-IT"/>
        </a:p>
      </dgm:t>
    </dgm:pt>
    <dgm:pt modelId="{06B4CC11-77F0-4B4D-A061-7F5F6F28732D}" type="pres">
      <dgm:prSet presAssocID="{080C0EFF-F591-4771-9F56-E83FAE2222C4}" presName="diagram" presStyleCnt="0">
        <dgm:presLayoutVars>
          <dgm:chPref val="1"/>
          <dgm:dir/>
          <dgm:animOne val="branch"/>
          <dgm:animLvl val="lvl"/>
          <dgm:resizeHandles/>
        </dgm:presLayoutVars>
      </dgm:prSet>
      <dgm:spPr/>
      <dgm:t>
        <a:bodyPr/>
        <a:lstStyle/>
        <a:p>
          <a:endParaRPr lang="it-IT"/>
        </a:p>
      </dgm:t>
    </dgm:pt>
    <dgm:pt modelId="{83719B43-D605-4EC6-BC08-9F17E59F8947}" type="pres">
      <dgm:prSet presAssocID="{9B72A879-6BEA-433D-8B38-DFABB53857AA}" presName="root" presStyleCnt="0"/>
      <dgm:spPr/>
      <dgm:t>
        <a:bodyPr/>
        <a:lstStyle/>
        <a:p>
          <a:endParaRPr lang="it-IT"/>
        </a:p>
      </dgm:t>
    </dgm:pt>
    <dgm:pt modelId="{E2A04A04-5C2D-4C77-A71E-496E89D01AC3}" type="pres">
      <dgm:prSet presAssocID="{9B72A879-6BEA-433D-8B38-DFABB53857AA}" presName="rootComposite" presStyleCnt="0"/>
      <dgm:spPr/>
      <dgm:t>
        <a:bodyPr/>
        <a:lstStyle/>
        <a:p>
          <a:endParaRPr lang="it-IT"/>
        </a:p>
      </dgm:t>
    </dgm:pt>
    <dgm:pt modelId="{70DCE5C1-7608-4855-927D-41BE482FDEE7}" type="pres">
      <dgm:prSet presAssocID="{9B72A879-6BEA-433D-8B38-DFABB53857AA}" presName="rootText" presStyleLbl="node1" presStyleIdx="0" presStyleCnt="1"/>
      <dgm:spPr/>
      <dgm:t>
        <a:bodyPr/>
        <a:lstStyle/>
        <a:p>
          <a:endParaRPr lang="it-IT"/>
        </a:p>
      </dgm:t>
    </dgm:pt>
    <dgm:pt modelId="{70D0E8EE-8E42-4F14-AB8D-A5EAFD0B47F9}" type="pres">
      <dgm:prSet presAssocID="{9B72A879-6BEA-433D-8B38-DFABB53857AA}" presName="rootConnector" presStyleLbl="node1" presStyleIdx="0" presStyleCnt="1"/>
      <dgm:spPr/>
      <dgm:t>
        <a:bodyPr/>
        <a:lstStyle/>
        <a:p>
          <a:endParaRPr lang="it-IT"/>
        </a:p>
      </dgm:t>
    </dgm:pt>
    <dgm:pt modelId="{49D6B2C7-0D8D-48D8-86B8-1420791B1D9B}" type="pres">
      <dgm:prSet presAssocID="{9B72A879-6BEA-433D-8B38-DFABB53857AA}" presName="childShape" presStyleCnt="0"/>
      <dgm:spPr/>
      <dgm:t>
        <a:bodyPr/>
        <a:lstStyle/>
        <a:p>
          <a:endParaRPr lang="it-IT"/>
        </a:p>
      </dgm:t>
    </dgm:pt>
    <dgm:pt modelId="{E76C049C-A59D-439A-BF45-C688CB04777D}" type="pres">
      <dgm:prSet presAssocID="{154A2464-0038-4C5C-8A76-06D1DCBAD06E}" presName="Name13" presStyleLbl="parChTrans1D2" presStyleIdx="0" presStyleCnt="4"/>
      <dgm:spPr/>
      <dgm:t>
        <a:bodyPr/>
        <a:lstStyle/>
        <a:p>
          <a:endParaRPr lang="it-IT"/>
        </a:p>
      </dgm:t>
    </dgm:pt>
    <dgm:pt modelId="{1C98D9E9-11ED-4D73-B0A9-64DB520C6C53}" type="pres">
      <dgm:prSet presAssocID="{767A7588-ED21-470A-9F1D-0839A7EC5C2C}" presName="childText" presStyleLbl="bgAcc1" presStyleIdx="0" presStyleCnt="4">
        <dgm:presLayoutVars>
          <dgm:bulletEnabled val="1"/>
        </dgm:presLayoutVars>
      </dgm:prSet>
      <dgm:spPr/>
      <dgm:t>
        <a:bodyPr/>
        <a:lstStyle/>
        <a:p>
          <a:endParaRPr lang="it-IT"/>
        </a:p>
      </dgm:t>
    </dgm:pt>
    <dgm:pt modelId="{362D33A8-B64A-4665-A4CF-A46122069974}" type="pres">
      <dgm:prSet presAssocID="{F6C92D1D-7812-4CFF-9863-CD320D092B97}" presName="Name13" presStyleLbl="parChTrans1D2" presStyleIdx="1" presStyleCnt="4"/>
      <dgm:spPr/>
      <dgm:t>
        <a:bodyPr/>
        <a:lstStyle/>
        <a:p>
          <a:endParaRPr lang="it-IT"/>
        </a:p>
      </dgm:t>
    </dgm:pt>
    <dgm:pt modelId="{6ADF026D-663D-4866-85EC-D5B3C3BEB34C}" type="pres">
      <dgm:prSet presAssocID="{5C5CA664-A27B-4C14-BBBE-3569E1A72F1B}" presName="childText" presStyleLbl="bgAcc1" presStyleIdx="1" presStyleCnt="4">
        <dgm:presLayoutVars>
          <dgm:bulletEnabled val="1"/>
        </dgm:presLayoutVars>
      </dgm:prSet>
      <dgm:spPr/>
      <dgm:t>
        <a:bodyPr/>
        <a:lstStyle/>
        <a:p>
          <a:endParaRPr lang="it-IT"/>
        </a:p>
      </dgm:t>
    </dgm:pt>
    <dgm:pt modelId="{3B479994-BF26-4AB1-9E01-6ECCEAF47D8D}" type="pres">
      <dgm:prSet presAssocID="{E2B4187D-F6B0-4B21-AB37-DD5E066158D3}" presName="Name13" presStyleLbl="parChTrans1D2" presStyleIdx="2" presStyleCnt="4"/>
      <dgm:spPr/>
      <dgm:t>
        <a:bodyPr/>
        <a:lstStyle/>
        <a:p>
          <a:endParaRPr lang="it-IT"/>
        </a:p>
      </dgm:t>
    </dgm:pt>
    <dgm:pt modelId="{4D12794F-6CDD-4749-A4C3-72B22D75CA50}" type="pres">
      <dgm:prSet presAssocID="{D653ACFE-B1D8-4DA9-99FD-06E110F5CD97}" presName="childText" presStyleLbl="bgAcc1" presStyleIdx="2" presStyleCnt="4">
        <dgm:presLayoutVars>
          <dgm:bulletEnabled val="1"/>
        </dgm:presLayoutVars>
      </dgm:prSet>
      <dgm:spPr/>
      <dgm:t>
        <a:bodyPr/>
        <a:lstStyle/>
        <a:p>
          <a:endParaRPr lang="it-IT"/>
        </a:p>
      </dgm:t>
    </dgm:pt>
    <dgm:pt modelId="{0F9884F5-7715-43D4-99B1-9E094E6B8A59}" type="pres">
      <dgm:prSet presAssocID="{A09DD0E3-721F-4C85-AE62-B98050D35D9E}" presName="Name13" presStyleLbl="parChTrans1D2" presStyleIdx="3" presStyleCnt="4"/>
      <dgm:spPr/>
      <dgm:t>
        <a:bodyPr/>
        <a:lstStyle/>
        <a:p>
          <a:endParaRPr lang="it-IT"/>
        </a:p>
      </dgm:t>
    </dgm:pt>
    <dgm:pt modelId="{09B70A0B-73BA-49C6-86E5-C308D2CD6B46}" type="pres">
      <dgm:prSet presAssocID="{4A04E202-64D2-4FF0-8C7F-280D2F4122B1}" presName="childText" presStyleLbl="bgAcc1" presStyleIdx="3" presStyleCnt="4">
        <dgm:presLayoutVars>
          <dgm:bulletEnabled val="1"/>
        </dgm:presLayoutVars>
      </dgm:prSet>
      <dgm:spPr/>
      <dgm:t>
        <a:bodyPr/>
        <a:lstStyle/>
        <a:p>
          <a:endParaRPr lang="it-IT"/>
        </a:p>
      </dgm:t>
    </dgm:pt>
  </dgm:ptLst>
  <dgm:cxnLst>
    <dgm:cxn modelId="{10098A99-E166-4660-A54C-3106FF408DC4}" srcId="{9B72A879-6BEA-433D-8B38-DFABB53857AA}" destId="{4A04E202-64D2-4FF0-8C7F-280D2F4122B1}" srcOrd="3" destOrd="0" parTransId="{A09DD0E3-721F-4C85-AE62-B98050D35D9E}" sibTransId="{ED4DA9B6-E587-44C0-895C-FBB1769BD59E}"/>
    <dgm:cxn modelId="{A0288664-5011-194D-93BE-77D443852E49}" type="presOf" srcId="{9B72A879-6BEA-433D-8B38-DFABB53857AA}" destId="{70DCE5C1-7608-4855-927D-41BE482FDEE7}" srcOrd="0" destOrd="0" presId="urn:microsoft.com/office/officeart/2005/8/layout/hierarchy3"/>
    <dgm:cxn modelId="{111D6E23-9106-2D41-B81C-15A968F178D9}" type="presOf" srcId="{4A04E202-64D2-4FF0-8C7F-280D2F4122B1}" destId="{09B70A0B-73BA-49C6-86E5-C308D2CD6B46}" srcOrd="0" destOrd="0" presId="urn:microsoft.com/office/officeart/2005/8/layout/hierarchy3"/>
    <dgm:cxn modelId="{050FC1FA-B439-4636-8585-91A0AC39DC75}" srcId="{9B72A879-6BEA-433D-8B38-DFABB53857AA}" destId="{5C5CA664-A27B-4C14-BBBE-3569E1A72F1B}" srcOrd="1" destOrd="0" parTransId="{F6C92D1D-7812-4CFF-9863-CD320D092B97}" sibTransId="{260F9BD2-7B0C-485C-B871-5F2EDDE368E7}"/>
    <dgm:cxn modelId="{75DDA407-6B1B-4C06-8192-67398921BAF6}" srcId="{080C0EFF-F591-4771-9F56-E83FAE2222C4}" destId="{9B72A879-6BEA-433D-8B38-DFABB53857AA}" srcOrd="0" destOrd="0" parTransId="{F1EC9999-B37E-49FD-9890-CAA34D278276}" sibTransId="{187BDB2F-09CB-4CBF-9567-F4A090A2D18C}"/>
    <dgm:cxn modelId="{92C696B0-BF2D-4329-ACA7-476A861D9A06}" srcId="{9B72A879-6BEA-433D-8B38-DFABB53857AA}" destId="{D653ACFE-B1D8-4DA9-99FD-06E110F5CD97}" srcOrd="2" destOrd="0" parTransId="{E2B4187D-F6B0-4B21-AB37-DD5E066158D3}" sibTransId="{3E02CCF0-0409-4D8F-8829-837A0DC30721}"/>
    <dgm:cxn modelId="{AE25CDA8-AF10-CC4A-BF94-FF48097B2BF8}" type="presOf" srcId="{A09DD0E3-721F-4C85-AE62-B98050D35D9E}" destId="{0F9884F5-7715-43D4-99B1-9E094E6B8A59}" srcOrd="0" destOrd="0" presId="urn:microsoft.com/office/officeart/2005/8/layout/hierarchy3"/>
    <dgm:cxn modelId="{0D1DD459-27FE-3340-80DD-ABFD535988F7}" type="presOf" srcId="{767A7588-ED21-470A-9F1D-0839A7EC5C2C}" destId="{1C98D9E9-11ED-4D73-B0A9-64DB520C6C53}" srcOrd="0" destOrd="0" presId="urn:microsoft.com/office/officeart/2005/8/layout/hierarchy3"/>
    <dgm:cxn modelId="{9C352B1B-2FAC-884D-BC91-766ACABAD808}" type="presOf" srcId="{9B72A879-6BEA-433D-8B38-DFABB53857AA}" destId="{70D0E8EE-8E42-4F14-AB8D-A5EAFD0B47F9}" srcOrd="1" destOrd="0" presId="urn:microsoft.com/office/officeart/2005/8/layout/hierarchy3"/>
    <dgm:cxn modelId="{24B92E34-752A-9F4F-9E25-47E79D565AE7}" type="presOf" srcId="{D653ACFE-B1D8-4DA9-99FD-06E110F5CD97}" destId="{4D12794F-6CDD-4749-A4C3-72B22D75CA50}" srcOrd="0" destOrd="0" presId="urn:microsoft.com/office/officeart/2005/8/layout/hierarchy3"/>
    <dgm:cxn modelId="{22AA781D-7833-154F-A1DF-8C77E40082A2}" type="presOf" srcId="{080C0EFF-F591-4771-9F56-E83FAE2222C4}" destId="{06B4CC11-77F0-4B4D-A061-7F5F6F28732D}" srcOrd="0" destOrd="0" presId="urn:microsoft.com/office/officeart/2005/8/layout/hierarchy3"/>
    <dgm:cxn modelId="{3EE5D39E-04F4-40BD-9C29-4C963D8283A4}" srcId="{9B72A879-6BEA-433D-8B38-DFABB53857AA}" destId="{767A7588-ED21-470A-9F1D-0839A7EC5C2C}" srcOrd="0" destOrd="0" parTransId="{154A2464-0038-4C5C-8A76-06D1DCBAD06E}" sibTransId="{936F971A-91AE-4088-9B21-A9DBB7AA6604}"/>
    <dgm:cxn modelId="{493AA268-177C-0A4B-BF54-B4A8DC0C9598}" type="presOf" srcId="{F6C92D1D-7812-4CFF-9863-CD320D092B97}" destId="{362D33A8-B64A-4665-A4CF-A46122069974}" srcOrd="0" destOrd="0" presId="urn:microsoft.com/office/officeart/2005/8/layout/hierarchy3"/>
    <dgm:cxn modelId="{7B741377-3FD5-DF4F-BC21-1D4D3C8721DE}" type="presOf" srcId="{E2B4187D-F6B0-4B21-AB37-DD5E066158D3}" destId="{3B479994-BF26-4AB1-9E01-6ECCEAF47D8D}" srcOrd="0" destOrd="0" presId="urn:microsoft.com/office/officeart/2005/8/layout/hierarchy3"/>
    <dgm:cxn modelId="{7A5207E1-553D-7449-BFD5-192A4D3B22D7}" type="presOf" srcId="{154A2464-0038-4C5C-8A76-06D1DCBAD06E}" destId="{E76C049C-A59D-439A-BF45-C688CB04777D}" srcOrd="0" destOrd="0" presId="urn:microsoft.com/office/officeart/2005/8/layout/hierarchy3"/>
    <dgm:cxn modelId="{E732C4E6-E472-644B-8802-C910291E999E}" type="presOf" srcId="{5C5CA664-A27B-4C14-BBBE-3569E1A72F1B}" destId="{6ADF026D-663D-4866-85EC-D5B3C3BEB34C}" srcOrd="0" destOrd="0" presId="urn:microsoft.com/office/officeart/2005/8/layout/hierarchy3"/>
    <dgm:cxn modelId="{0CCD0B5E-42A5-3045-87C0-65379ABE59CC}" type="presParOf" srcId="{06B4CC11-77F0-4B4D-A061-7F5F6F28732D}" destId="{83719B43-D605-4EC6-BC08-9F17E59F8947}" srcOrd="0" destOrd="0" presId="urn:microsoft.com/office/officeart/2005/8/layout/hierarchy3"/>
    <dgm:cxn modelId="{D6551C7A-8E97-DF41-90E8-028B3B1453A9}" type="presParOf" srcId="{83719B43-D605-4EC6-BC08-9F17E59F8947}" destId="{E2A04A04-5C2D-4C77-A71E-496E89D01AC3}" srcOrd="0" destOrd="0" presId="urn:microsoft.com/office/officeart/2005/8/layout/hierarchy3"/>
    <dgm:cxn modelId="{20B3361F-E490-8E41-AE47-EB5D6ECA9E87}" type="presParOf" srcId="{E2A04A04-5C2D-4C77-A71E-496E89D01AC3}" destId="{70DCE5C1-7608-4855-927D-41BE482FDEE7}" srcOrd="0" destOrd="0" presId="urn:microsoft.com/office/officeart/2005/8/layout/hierarchy3"/>
    <dgm:cxn modelId="{64467A07-AB09-024E-AE6F-F97FB96E79A5}" type="presParOf" srcId="{E2A04A04-5C2D-4C77-A71E-496E89D01AC3}" destId="{70D0E8EE-8E42-4F14-AB8D-A5EAFD0B47F9}" srcOrd="1" destOrd="0" presId="urn:microsoft.com/office/officeart/2005/8/layout/hierarchy3"/>
    <dgm:cxn modelId="{317102A0-9AE3-9141-B639-3169789CC543}" type="presParOf" srcId="{83719B43-D605-4EC6-BC08-9F17E59F8947}" destId="{49D6B2C7-0D8D-48D8-86B8-1420791B1D9B}" srcOrd="1" destOrd="0" presId="urn:microsoft.com/office/officeart/2005/8/layout/hierarchy3"/>
    <dgm:cxn modelId="{9F9C1672-A9D4-9143-8765-F7AB4B93C935}" type="presParOf" srcId="{49D6B2C7-0D8D-48D8-86B8-1420791B1D9B}" destId="{E76C049C-A59D-439A-BF45-C688CB04777D}" srcOrd="0" destOrd="0" presId="urn:microsoft.com/office/officeart/2005/8/layout/hierarchy3"/>
    <dgm:cxn modelId="{7570B91E-CAF1-154D-93C7-06F662B8F1A5}" type="presParOf" srcId="{49D6B2C7-0D8D-48D8-86B8-1420791B1D9B}" destId="{1C98D9E9-11ED-4D73-B0A9-64DB520C6C53}" srcOrd="1" destOrd="0" presId="urn:microsoft.com/office/officeart/2005/8/layout/hierarchy3"/>
    <dgm:cxn modelId="{4EC4455B-CDAB-EC44-B837-6DD68DAF5D12}" type="presParOf" srcId="{49D6B2C7-0D8D-48D8-86B8-1420791B1D9B}" destId="{362D33A8-B64A-4665-A4CF-A46122069974}" srcOrd="2" destOrd="0" presId="urn:microsoft.com/office/officeart/2005/8/layout/hierarchy3"/>
    <dgm:cxn modelId="{45ECED09-A6AE-B145-B9BE-34D79DA420E4}" type="presParOf" srcId="{49D6B2C7-0D8D-48D8-86B8-1420791B1D9B}" destId="{6ADF026D-663D-4866-85EC-D5B3C3BEB34C}" srcOrd="3" destOrd="0" presId="urn:microsoft.com/office/officeart/2005/8/layout/hierarchy3"/>
    <dgm:cxn modelId="{0BA6DAB1-D2B6-BD44-941A-7E03D2627919}" type="presParOf" srcId="{49D6B2C7-0D8D-48D8-86B8-1420791B1D9B}" destId="{3B479994-BF26-4AB1-9E01-6ECCEAF47D8D}" srcOrd="4" destOrd="0" presId="urn:microsoft.com/office/officeart/2005/8/layout/hierarchy3"/>
    <dgm:cxn modelId="{51425C41-FB48-EB4E-BFDC-2F19A88958C2}" type="presParOf" srcId="{49D6B2C7-0D8D-48D8-86B8-1420791B1D9B}" destId="{4D12794F-6CDD-4749-A4C3-72B22D75CA50}" srcOrd="5" destOrd="0" presId="urn:microsoft.com/office/officeart/2005/8/layout/hierarchy3"/>
    <dgm:cxn modelId="{67007F6A-5E08-B942-94BB-C55FFE63215B}" type="presParOf" srcId="{49D6B2C7-0D8D-48D8-86B8-1420791B1D9B}" destId="{0F9884F5-7715-43D4-99B1-9E094E6B8A59}" srcOrd="6" destOrd="0" presId="urn:microsoft.com/office/officeart/2005/8/layout/hierarchy3"/>
    <dgm:cxn modelId="{0A2C1CB5-BEF4-F843-9F8E-694829DBB4F1}" type="presParOf" srcId="{49D6B2C7-0D8D-48D8-86B8-1420791B1D9B}" destId="{09B70A0B-73BA-49C6-86E5-C308D2CD6B4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302C5-FE67-4353-884F-8BA794925D16}">
      <dsp:nvSpPr>
        <dsp:cNvPr id="0" name=""/>
        <dsp:cNvSpPr/>
      </dsp:nvSpPr>
      <dsp:spPr>
        <a:xfrm>
          <a:off x="1419329" y="1955"/>
          <a:ext cx="1562912" cy="781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di che cosa si occupa</a:t>
          </a:r>
          <a:endParaRPr lang="it-IT" sz="2400" kern="1200" dirty="0"/>
        </a:p>
      </dsp:txBody>
      <dsp:txXfrm>
        <a:off x="1442217" y="24843"/>
        <a:ext cx="1517136" cy="735680"/>
      </dsp:txXfrm>
    </dsp:sp>
    <dsp:sp modelId="{A1C08DAA-CF38-47E1-96C0-E788402318E9}">
      <dsp:nvSpPr>
        <dsp:cNvPr id="0" name=""/>
        <dsp:cNvSpPr/>
      </dsp:nvSpPr>
      <dsp:spPr>
        <a:xfrm>
          <a:off x="1575620" y="783412"/>
          <a:ext cx="156291" cy="586092"/>
        </a:xfrm>
        <a:custGeom>
          <a:avLst/>
          <a:gdLst/>
          <a:ahLst/>
          <a:cxnLst/>
          <a:rect l="0" t="0" r="0" b="0"/>
          <a:pathLst>
            <a:path>
              <a:moveTo>
                <a:pt x="0" y="0"/>
              </a:moveTo>
              <a:lnTo>
                <a:pt x="0" y="586092"/>
              </a:lnTo>
              <a:lnTo>
                <a:pt x="156291" y="586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CC662-044A-42D1-96A3-5E28000FA266}">
      <dsp:nvSpPr>
        <dsp:cNvPr id="0" name=""/>
        <dsp:cNvSpPr/>
      </dsp:nvSpPr>
      <dsp:spPr>
        <a:xfrm>
          <a:off x="1731911" y="97877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affrontare la complessità del gruppo classe e le sue dinamiche</a:t>
          </a:r>
          <a:endParaRPr lang="it-IT" sz="1000" kern="1200" dirty="0"/>
        </a:p>
      </dsp:txBody>
      <dsp:txXfrm>
        <a:off x="1754799" y="1001664"/>
        <a:ext cx="1204553" cy="735680"/>
      </dsp:txXfrm>
    </dsp:sp>
    <dsp:sp modelId="{70DCE5C1-7608-4855-927D-41BE482FDEE7}">
      <dsp:nvSpPr>
        <dsp:cNvPr id="0" name=""/>
        <dsp:cNvSpPr/>
      </dsp:nvSpPr>
      <dsp:spPr>
        <a:xfrm>
          <a:off x="3372969" y="1955"/>
          <a:ext cx="1562912" cy="781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in che cosa consiste</a:t>
          </a:r>
          <a:endParaRPr lang="it-IT" sz="2400" kern="1200" dirty="0"/>
        </a:p>
      </dsp:txBody>
      <dsp:txXfrm>
        <a:off x="3395857" y="24843"/>
        <a:ext cx="1517136" cy="735680"/>
      </dsp:txXfrm>
    </dsp:sp>
    <dsp:sp modelId="{E76C049C-A59D-439A-BF45-C688CB04777D}">
      <dsp:nvSpPr>
        <dsp:cNvPr id="0" name=""/>
        <dsp:cNvSpPr/>
      </dsp:nvSpPr>
      <dsp:spPr>
        <a:xfrm>
          <a:off x="3529260" y="783412"/>
          <a:ext cx="156291" cy="586092"/>
        </a:xfrm>
        <a:custGeom>
          <a:avLst/>
          <a:gdLst/>
          <a:ahLst/>
          <a:cxnLst/>
          <a:rect l="0" t="0" r="0" b="0"/>
          <a:pathLst>
            <a:path>
              <a:moveTo>
                <a:pt x="0" y="0"/>
              </a:moveTo>
              <a:lnTo>
                <a:pt x="0" y="586092"/>
              </a:lnTo>
              <a:lnTo>
                <a:pt x="156291" y="586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8D9E9-11ED-4D73-B0A9-64DB520C6C53}">
      <dsp:nvSpPr>
        <dsp:cNvPr id="0" name=""/>
        <dsp:cNvSpPr/>
      </dsp:nvSpPr>
      <dsp:spPr>
        <a:xfrm>
          <a:off x="3685552" y="97877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conoscere le variabili che influenzano la gestione</a:t>
          </a:r>
          <a:endParaRPr lang="it-IT" sz="1000" kern="1200" dirty="0"/>
        </a:p>
      </dsp:txBody>
      <dsp:txXfrm>
        <a:off x="3708440" y="1001664"/>
        <a:ext cx="1204553" cy="735680"/>
      </dsp:txXfrm>
    </dsp:sp>
    <dsp:sp modelId="{362D33A8-B64A-4665-A4CF-A46122069974}">
      <dsp:nvSpPr>
        <dsp:cNvPr id="0" name=""/>
        <dsp:cNvSpPr/>
      </dsp:nvSpPr>
      <dsp:spPr>
        <a:xfrm>
          <a:off x="3529260" y="783412"/>
          <a:ext cx="156291" cy="1562912"/>
        </a:xfrm>
        <a:custGeom>
          <a:avLst/>
          <a:gdLst/>
          <a:ahLst/>
          <a:cxnLst/>
          <a:rect l="0" t="0" r="0" b="0"/>
          <a:pathLst>
            <a:path>
              <a:moveTo>
                <a:pt x="0" y="0"/>
              </a:moveTo>
              <a:lnTo>
                <a:pt x="0" y="1562912"/>
              </a:lnTo>
              <a:lnTo>
                <a:pt x="156291" y="1562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F026D-663D-4866-85EC-D5B3C3BEB34C}">
      <dsp:nvSpPr>
        <dsp:cNvPr id="0" name=""/>
        <dsp:cNvSpPr/>
      </dsp:nvSpPr>
      <dsp:spPr>
        <a:xfrm>
          <a:off x="3685552" y="195559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promuovere l’interesse</a:t>
          </a:r>
        </a:p>
      </dsp:txBody>
      <dsp:txXfrm>
        <a:off x="3708440" y="1978484"/>
        <a:ext cx="1204553" cy="735680"/>
      </dsp:txXfrm>
    </dsp:sp>
    <dsp:sp modelId="{3B479994-BF26-4AB1-9E01-6ECCEAF47D8D}">
      <dsp:nvSpPr>
        <dsp:cNvPr id="0" name=""/>
        <dsp:cNvSpPr/>
      </dsp:nvSpPr>
      <dsp:spPr>
        <a:xfrm>
          <a:off x="3529260" y="783412"/>
          <a:ext cx="156291" cy="2539732"/>
        </a:xfrm>
        <a:custGeom>
          <a:avLst/>
          <a:gdLst/>
          <a:ahLst/>
          <a:cxnLst/>
          <a:rect l="0" t="0" r="0" b="0"/>
          <a:pathLst>
            <a:path>
              <a:moveTo>
                <a:pt x="0" y="0"/>
              </a:moveTo>
              <a:lnTo>
                <a:pt x="0" y="2539732"/>
              </a:lnTo>
              <a:lnTo>
                <a:pt x="156291" y="2539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2794F-6CDD-4749-A4C3-72B22D75CA50}">
      <dsp:nvSpPr>
        <dsp:cNvPr id="0" name=""/>
        <dsp:cNvSpPr/>
      </dsp:nvSpPr>
      <dsp:spPr>
        <a:xfrm>
          <a:off x="3685552" y="293241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fare scelte organizzative e didattiche</a:t>
          </a:r>
        </a:p>
      </dsp:txBody>
      <dsp:txXfrm>
        <a:off x="3708440" y="2955304"/>
        <a:ext cx="1204553" cy="735680"/>
      </dsp:txXfrm>
    </dsp:sp>
    <dsp:sp modelId="{0F9884F5-7715-43D4-99B1-9E094E6B8A59}">
      <dsp:nvSpPr>
        <dsp:cNvPr id="0" name=""/>
        <dsp:cNvSpPr/>
      </dsp:nvSpPr>
      <dsp:spPr>
        <a:xfrm>
          <a:off x="3529260" y="783412"/>
          <a:ext cx="156291" cy="3516552"/>
        </a:xfrm>
        <a:custGeom>
          <a:avLst/>
          <a:gdLst/>
          <a:ahLst/>
          <a:cxnLst/>
          <a:rect l="0" t="0" r="0" b="0"/>
          <a:pathLst>
            <a:path>
              <a:moveTo>
                <a:pt x="0" y="0"/>
              </a:moveTo>
              <a:lnTo>
                <a:pt x="0" y="3516552"/>
              </a:lnTo>
              <a:lnTo>
                <a:pt x="156291" y="35165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70A0B-73BA-49C6-86E5-C308D2CD6B46}">
      <dsp:nvSpPr>
        <dsp:cNvPr id="0" name=""/>
        <dsp:cNvSpPr/>
      </dsp:nvSpPr>
      <dsp:spPr>
        <a:xfrm>
          <a:off x="3685552" y="390923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incoraggiare la partecipazione</a:t>
          </a:r>
          <a:endParaRPr lang="it-IT" sz="1000" kern="1200" dirty="0"/>
        </a:p>
      </dsp:txBody>
      <dsp:txXfrm>
        <a:off x="3708440" y="3932124"/>
        <a:ext cx="1204553" cy="735680"/>
      </dsp:txXfrm>
    </dsp:sp>
    <dsp:sp modelId="{61A944DC-8CD5-4AE1-B81B-41CF6880B888}">
      <dsp:nvSpPr>
        <dsp:cNvPr id="0" name=""/>
        <dsp:cNvSpPr/>
      </dsp:nvSpPr>
      <dsp:spPr>
        <a:xfrm>
          <a:off x="5326609" y="1955"/>
          <a:ext cx="1562912" cy="781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dsp:txBody>
      <dsp:txXfrm>
        <a:off x="5349497" y="24843"/>
        <a:ext cx="1517136" cy="735680"/>
      </dsp:txXfrm>
    </dsp:sp>
    <dsp:sp modelId="{2ED4A017-215C-49CB-BA8D-DC67450962F7}">
      <dsp:nvSpPr>
        <dsp:cNvPr id="0" name=""/>
        <dsp:cNvSpPr/>
      </dsp:nvSpPr>
      <dsp:spPr>
        <a:xfrm>
          <a:off x="5482901" y="783412"/>
          <a:ext cx="156291" cy="586092"/>
        </a:xfrm>
        <a:custGeom>
          <a:avLst/>
          <a:gdLst/>
          <a:ahLst/>
          <a:cxnLst/>
          <a:rect l="0" t="0" r="0" b="0"/>
          <a:pathLst>
            <a:path>
              <a:moveTo>
                <a:pt x="0" y="0"/>
              </a:moveTo>
              <a:lnTo>
                <a:pt x="0" y="586092"/>
              </a:lnTo>
              <a:lnTo>
                <a:pt x="156291" y="586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BC765-EBE3-4F43-AFF8-1938688DF834}">
      <dsp:nvSpPr>
        <dsp:cNvPr id="0" name=""/>
        <dsp:cNvSpPr/>
      </dsp:nvSpPr>
      <dsp:spPr>
        <a:xfrm>
          <a:off x="5639192" y="978776"/>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occuparsi dell’ambiente fisico e sociale dell’aula</a:t>
          </a:r>
          <a:endParaRPr lang="it-IT" sz="1000" kern="1200" dirty="0"/>
        </a:p>
      </dsp:txBody>
      <dsp:txXfrm>
        <a:off x="5662080" y="1001664"/>
        <a:ext cx="1204553" cy="735680"/>
      </dsp:txXfrm>
    </dsp:sp>
    <dsp:sp modelId="{35056616-9621-4CC0-B975-801E9AC65471}">
      <dsp:nvSpPr>
        <dsp:cNvPr id="0" name=""/>
        <dsp:cNvSpPr/>
      </dsp:nvSpPr>
      <dsp:spPr>
        <a:xfrm>
          <a:off x="5482901" y="783412"/>
          <a:ext cx="232486" cy="3163115"/>
        </a:xfrm>
        <a:custGeom>
          <a:avLst/>
          <a:gdLst/>
          <a:ahLst/>
          <a:cxnLst/>
          <a:rect l="0" t="0" r="0" b="0"/>
          <a:pathLst>
            <a:path>
              <a:moveTo>
                <a:pt x="0" y="0"/>
              </a:moveTo>
              <a:lnTo>
                <a:pt x="0" y="3163115"/>
              </a:lnTo>
              <a:lnTo>
                <a:pt x="232486" y="3163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80351-FEB4-4868-9ABD-B20879E554D1}">
      <dsp:nvSpPr>
        <dsp:cNvPr id="0" name=""/>
        <dsp:cNvSpPr/>
      </dsp:nvSpPr>
      <dsp:spPr>
        <a:xfrm>
          <a:off x="5715387" y="3555799"/>
          <a:ext cx="1250329" cy="78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ripensare il ruolo dell’insegnante</a:t>
          </a:r>
        </a:p>
      </dsp:txBody>
      <dsp:txXfrm>
        <a:off x="5738275" y="3578687"/>
        <a:ext cx="1204553" cy="735680"/>
      </dsp:txXfrm>
    </dsp:sp>
    <dsp:sp modelId="{248E2489-8148-43CB-A675-40F30C12BE65}">
      <dsp:nvSpPr>
        <dsp:cNvPr id="0" name=""/>
        <dsp:cNvSpPr/>
      </dsp:nvSpPr>
      <dsp:spPr>
        <a:xfrm>
          <a:off x="5482901" y="783412"/>
          <a:ext cx="181697" cy="1887193"/>
        </a:xfrm>
        <a:custGeom>
          <a:avLst/>
          <a:gdLst/>
          <a:ahLst/>
          <a:cxnLst/>
          <a:rect l="0" t="0" r="0" b="0"/>
          <a:pathLst>
            <a:path>
              <a:moveTo>
                <a:pt x="0" y="0"/>
              </a:moveTo>
              <a:lnTo>
                <a:pt x="0" y="1887193"/>
              </a:lnTo>
              <a:lnTo>
                <a:pt x="181697" y="18871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4BD62-3C35-4678-8592-CC90B742870F}">
      <dsp:nvSpPr>
        <dsp:cNvPr id="0" name=""/>
        <dsp:cNvSpPr/>
      </dsp:nvSpPr>
      <dsp:spPr>
        <a:xfrm>
          <a:off x="5664599" y="1992613"/>
          <a:ext cx="1386978" cy="13559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porre attenzione ai bisogni degli alunni (vissuti, attese, autodeterminazione, coinvolgimento, competenza, stati emotivi)</a:t>
          </a:r>
        </a:p>
      </dsp:txBody>
      <dsp:txXfrm>
        <a:off x="5704314" y="2032328"/>
        <a:ext cx="1307548" cy="127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CE5C1-7608-4855-927D-41BE482FDEE7}">
      <dsp:nvSpPr>
        <dsp:cNvPr id="0" name=""/>
        <dsp:cNvSpPr/>
      </dsp:nvSpPr>
      <dsp:spPr>
        <a:xfrm>
          <a:off x="1384005" y="2290"/>
          <a:ext cx="1562689" cy="7813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t>in che cosa consiste</a:t>
          </a:r>
          <a:endParaRPr lang="it-IT" sz="2400" kern="1200" dirty="0"/>
        </a:p>
      </dsp:txBody>
      <dsp:txXfrm>
        <a:off x="1406890" y="25175"/>
        <a:ext cx="1516919" cy="735574"/>
      </dsp:txXfrm>
    </dsp:sp>
    <dsp:sp modelId="{E76C049C-A59D-439A-BF45-C688CB04777D}">
      <dsp:nvSpPr>
        <dsp:cNvPr id="0" name=""/>
        <dsp:cNvSpPr/>
      </dsp:nvSpPr>
      <dsp:spPr>
        <a:xfrm>
          <a:off x="1540274" y="783635"/>
          <a:ext cx="156268" cy="586008"/>
        </a:xfrm>
        <a:custGeom>
          <a:avLst/>
          <a:gdLst/>
          <a:ahLst/>
          <a:cxnLst/>
          <a:rect l="0" t="0" r="0" b="0"/>
          <a:pathLst>
            <a:path>
              <a:moveTo>
                <a:pt x="0" y="0"/>
              </a:moveTo>
              <a:lnTo>
                <a:pt x="0" y="586008"/>
              </a:lnTo>
              <a:lnTo>
                <a:pt x="156268" y="5860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98D9E9-11ED-4D73-B0A9-64DB520C6C53}">
      <dsp:nvSpPr>
        <dsp:cNvPr id="0" name=""/>
        <dsp:cNvSpPr/>
      </dsp:nvSpPr>
      <dsp:spPr>
        <a:xfrm>
          <a:off x="1696543" y="978971"/>
          <a:ext cx="1250151" cy="7813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smtClean="0"/>
            <a:t>conoscere le variabili che influenzano la gestione</a:t>
          </a:r>
          <a:endParaRPr lang="it-IT" sz="1200" kern="1200" dirty="0"/>
        </a:p>
      </dsp:txBody>
      <dsp:txXfrm>
        <a:off x="1719428" y="1001856"/>
        <a:ext cx="1204381" cy="735574"/>
      </dsp:txXfrm>
    </dsp:sp>
    <dsp:sp modelId="{362D33A8-B64A-4665-A4CF-A46122069974}">
      <dsp:nvSpPr>
        <dsp:cNvPr id="0" name=""/>
        <dsp:cNvSpPr/>
      </dsp:nvSpPr>
      <dsp:spPr>
        <a:xfrm>
          <a:off x="1540274" y="783635"/>
          <a:ext cx="156268" cy="1562689"/>
        </a:xfrm>
        <a:custGeom>
          <a:avLst/>
          <a:gdLst/>
          <a:ahLst/>
          <a:cxnLst/>
          <a:rect l="0" t="0" r="0" b="0"/>
          <a:pathLst>
            <a:path>
              <a:moveTo>
                <a:pt x="0" y="0"/>
              </a:moveTo>
              <a:lnTo>
                <a:pt x="0" y="1562689"/>
              </a:lnTo>
              <a:lnTo>
                <a:pt x="156268" y="15626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DF026D-663D-4866-85EC-D5B3C3BEB34C}">
      <dsp:nvSpPr>
        <dsp:cNvPr id="0" name=""/>
        <dsp:cNvSpPr/>
      </dsp:nvSpPr>
      <dsp:spPr>
        <a:xfrm>
          <a:off x="1696543" y="1955652"/>
          <a:ext cx="1250151" cy="7813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smtClean="0"/>
            <a:t>promuovere l’interesse</a:t>
          </a:r>
        </a:p>
      </dsp:txBody>
      <dsp:txXfrm>
        <a:off x="1719428" y="1978537"/>
        <a:ext cx="1204381" cy="735574"/>
      </dsp:txXfrm>
    </dsp:sp>
    <dsp:sp modelId="{3B479994-BF26-4AB1-9E01-6ECCEAF47D8D}">
      <dsp:nvSpPr>
        <dsp:cNvPr id="0" name=""/>
        <dsp:cNvSpPr/>
      </dsp:nvSpPr>
      <dsp:spPr>
        <a:xfrm>
          <a:off x="1540274" y="783635"/>
          <a:ext cx="156268" cy="2539369"/>
        </a:xfrm>
        <a:custGeom>
          <a:avLst/>
          <a:gdLst/>
          <a:ahLst/>
          <a:cxnLst/>
          <a:rect l="0" t="0" r="0" b="0"/>
          <a:pathLst>
            <a:path>
              <a:moveTo>
                <a:pt x="0" y="0"/>
              </a:moveTo>
              <a:lnTo>
                <a:pt x="0" y="2539369"/>
              </a:lnTo>
              <a:lnTo>
                <a:pt x="156268" y="25393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12794F-6CDD-4749-A4C3-72B22D75CA50}">
      <dsp:nvSpPr>
        <dsp:cNvPr id="0" name=""/>
        <dsp:cNvSpPr/>
      </dsp:nvSpPr>
      <dsp:spPr>
        <a:xfrm>
          <a:off x="1696543" y="2932332"/>
          <a:ext cx="1250151" cy="7813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smtClean="0"/>
            <a:t>fare scelte organizzative e didattiche</a:t>
          </a:r>
        </a:p>
      </dsp:txBody>
      <dsp:txXfrm>
        <a:off x="1719428" y="2955217"/>
        <a:ext cx="1204381" cy="735574"/>
      </dsp:txXfrm>
    </dsp:sp>
    <dsp:sp modelId="{0F9884F5-7715-43D4-99B1-9E094E6B8A59}">
      <dsp:nvSpPr>
        <dsp:cNvPr id="0" name=""/>
        <dsp:cNvSpPr/>
      </dsp:nvSpPr>
      <dsp:spPr>
        <a:xfrm>
          <a:off x="1540274" y="783635"/>
          <a:ext cx="156268" cy="3516050"/>
        </a:xfrm>
        <a:custGeom>
          <a:avLst/>
          <a:gdLst/>
          <a:ahLst/>
          <a:cxnLst/>
          <a:rect l="0" t="0" r="0" b="0"/>
          <a:pathLst>
            <a:path>
              <a:moveTo>
                <a:pt x="0" y="0"/>
              </a:moveTo>
              <a:lnTo>
                <a:pt x="0" y="3516050"/>
              </a:lnTo>
              <a:lnTo>
                <a:pt x="156268" y="35160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B70A0B-73BA-49C6-86E5-C308D2CD6B46}">
      <dsp:nvSpPr>
        <dsp:cNvPr id="0" name=""/>
        <dsp:cNvSpPr/>
      </dsp:nvSpPr>
      <dsp:spPr>
        <a:xfrm>
          <a:off x="1696543" y="3909013"/>
          <a:ext cx="1250151" cy="7813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smtClean="0"/>
            <a:t>incoraggiare la partecipazione</a:t>
          </a:r>
          <a:endParaRPr lang="it-IT" sz="1200" kern="1200" dirty="0"/>
        </a:p>
      </dsp:txBody>
      <dsp:txXfrm>
        <a:off x="1719428" y="3931898"/>
        <a:ext cx="1204381" cy="7355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54D9-EAAC-9E40-9F75-0E614E6F39A9}" type="datetimeFigureOut">
              <a:rPr lang="it-IT" smtClean="0"/>
              <a:pPr/>
              <a:t>14/05/15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E2BDD-9BE6-E34D-A380-1D4D2C730EB1}" type="slidenum">
              <a:rPr lang="it-IT" smtClean="0"/>
              <a:pPr/>
              <a:t>‹n.›</a:t>
            </a:fld>
            <a:endParaRPr lang="it-IT"/>
          </a:p>
        </p:txBody>
      </p:sp>
    </p:spTree>
    <p:extLst>
      <p:ext uri="{BB962C8B-B14F-4D97-AF65-F5344CB8AC3E}">
        <p14:creationId xmlns:p14="http://schemas.microsoft.com/office/powerpoint/2010/main" val="1558473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zione con filigrana">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DF66AD8-BC4A-4004-9882-414398D930CA}" type="datetimeFigureOut">
              <a:rPr lang="en-US" smtClean="0"/>
              <a:pPr/>
              <a:t>14/05/15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DF66AD8-BC4A-4004-9882-414398D930CA}" type="datetimeFigureOut">
              <a:rPr lang="en-US" smtClean="0"/>
              <a:pPr/>
              <a:t>14/05/15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DF66AD8-BC4A-4004-9882-414398D930CA}" type="datetimeFigureOut">
              <a:rPr lang="en-US" smtClean="0"/>
              <a:pPr/>
              <a:t>14/05/15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DF66AD8-BC4A-4004-9882-414398D930CA}" type="datetimeFigureOut">
              <a:rPr lang="en-US" smtClean="0"/>
              <a:pPr/>
              <a:t>14/05/15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DF66AD8-BC4A-4004-9882-414398D930CA}" type="datetimeFigureOut">
              <a:rPr lang="en-US" smtClean="0"/>
              <a:pPr/>
              <a:t>14/05/15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F66AD8-BC4A-4004-9882-414398D930CA}" type="datetimeFigureOut">
              <a:rPr lang="en-US" smtClean="0"/>
              <a:pPr/>
              <a:t>14/05/15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F66AD8-BC4A-4004-9882-414398D930CA}" type="datetimeFigureOut">
              <a:rPr lang="en-US" smtClean="0"/>
              <a:pPr/>
              <a:t>14/05/15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66AD8-BC4A-4004-9882-414398D930CA}" type="datetimeFigureOut">
              <a:rPr lang="en-US" smtClean="0"/>
              <a:pPr/>
              <a:t>14/05/15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864-9362-43C7-A136-D9C41D93A96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eleonora@ctscremona.it" TargetMode="External"/><Relationship Id="rId5" Type="http://schemas.openxmlformats.org/officeDocument/2006/relationships/hyperlink" Target="http://www.ctscremona.it/" TargetMode="External"/><Relationship Id="rId6" Type="http://schemas.openxmlformats.org/officeDocument/2006/relationships/hyperlink" Target="http://www.fattoreinclusione.it/" TargetMode="External"/><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2900" y="2120901"/>
            <a:ext cx="8686800" cy="2517028"/>
          </a:xfrm>
        </p:spPr>
        <p:txBody>
          <a:bodyPr>
            <a:noAutofit/>
          </a:bodyPr>
          <a:lstStyle/>
          <a:p>
            <a:pPr lvl="0" algn="ctr"/>
            <a:r>
              <a:rPr lang="it-IT" sz="3600" i="1" dirty="0" smtClean="0"/>
              <a:t>La classe inclusiva tra </a:t>
            </a:r>
            <a:br>
              <a:rPr lang="it-IT" sz="3600" i="1" dirty="0" smtClean="0"/>
            </a:br>
            <a:r>
              <a:rPr lang="it-IT" sz="3600" i="1" dirty="0" err="1" smtClean="0"/>
              <a:t>Coaching</a:t>
            </a:r>
            <a:r>
              <a:rPr lang="it-IT" sz="3600" i="1" dirty="0" smtClean="0"/>
              <a:t/>
            </a:r>
            <a:br>
              <a:rPr lang="it-IT" sz="3600" i="1" dirty="0" smtClean="0"/>
            </a:br>
            <a:r>
              <a:rPr lang="it-IT" sz="3600" i="1" dirty="0" smtClean="0"/>
              <a:t>Cooperative </a:t>
            </a:r>
            <a:r>
              <a:rPr lang="it-IT" sz="3600" i="1" dirty="0" err="1" smtClean="0"/>
              <a:t>learning</a:t>
            </a:r>
            <a:r>
              <a:rPr lang="it-IT" sz="3600" i="1" dirty="0" smtClean="0"/>
              <a:t> </a:t>
            </a:r>
            <a:br>
              <a:rPr lang="it-IT" sz="3600" i="1" dirty="0" smtClean="0"/>
            </a:br>
            <a:r>
              <a:rPr lang="it-IT" sz="3600" i="1" dirty="0" err="1" smtClean="0"/>
              <a:t>Modelling</a:t>
            </a:r>
            <a:endParaRPr lang="it-IT" sz="3600" dirty="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735" y="327174"/>
            <a:ext cx="2276565" cy="103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Subtitle 2"/>
          <p:cNvSpPr txBox="1">
            <a:spLocks/>
          </p:cNvSpPr>
          <p:nvPr>
            <p:custDataLst>
              <p:tags r:id="rId1"/>
            </p:custDataLst>
          </p:nvPr>
        </p:nvSpPr>
        <p:spPr>
          <a:xfrm>
            <a:off x="4902664" y="5397500"/>
            <a:ext cx="4127036" cy="1301576"/>
          </a:xfrm>
          <a:prstGeom prst="rect">
            <a:avLst/>
          </a:prstGeom>
        </p:spPr>
        <p:txBody>
          <a:bodyPr vert="horz" lIns="91440" tIns="0" rIns="45720" bIns="0" rtlCol="0" anchor="t" anchorCtr="0">
            <a:normAutofit/>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a:r>
              <a:rPr lang="it-IT" sz="1400" b="1" dirty="0" smtClean="0"/>
              <a:t>Dott.ssa Eleonora Grossi</a:t>
            </a:r>
          </a:p>
          <a:p>
            <a:pPr algn="r"/>
            <a:endParaRPr lang="it-IT" sz="800" dirty="0" smtClean="0"/>
          </a:p>
          <a:p>
            <a:pPr algn="r"/>
            <a:r>
              <a:rPr lang="it-IT" sz="1400" dirty="0" smtClean="0"/>
              <a:t>Neuropsicologa-Psicologa</a:t>
            </a:r>
          </a:p>
          <a:p>
            <a:pPr algn="r"/>
            <a:r>
              <a:rPr lang="it-IT" sz="1400" dirty="0" smtClean="0"/>
              <a:t>Consulente e formatrice CTS</a:t>
            </a:r>
          </a:p>
          <a:p>
            <a:pPr algn="r"/>
            <a:r>
              <a:rPr lang="it-IT" sz="1400" dirty="0" smtClean="0"/>
              <a:t>Mediatrice </a:t>
            </a:r>
            <a:r>
              <a:rPr lang="it-IT" sz="1400" dirty="0" err="1" smtClean="0"/>
              <a:t>Feuerstein</a:t>
            </a:r>
            <a:endParaRPr lang="it-IT" sz="1400" dirty="0" smtClean="0"/>
          </a:p>
        </p:txBody>
      </p:sp>
      <p:pic>
        <p:nvPicPr>
          <p:cNvPr id="2" name="Immagine 1"/>
          <p:cNvPicPr>
            <a:picLocks noChangeAspect="1"/>
          </p:cNvPicPr>
          <p:nvPr/>
        </p:nvPicPr>
        <p:blipFill>
          <a:blip r:embed="rId4"/>
          <a:stretch>
            <a:fillRect/>
          </a:stretch>
        </p:blipFill>
        <p:spPr>
          <a:xfrm>
            <a:off x="2349499" y="2120901"/>
            <a:ext cx="4334933" cy="299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PROPOSTE DI MONITORAGGIO</a:t>
            </a:r>
            <a:endParaRPr lang="it-IT" sz="2400" dirty="0">
              <a:solidFill>
                <a:schemeClr val="tx1">
                  <a:lumMod val="50000"/>
                  <a:lumOff val="50000"/>
                </a:schemeClr>
              </a:solidFill>
            </a:endParaRPr>
          </a:p>
        </p:txBody>
      </p:sp>
      <p:sp>
        <p:nvSpPr>
          <p:cNvPr id="4" name="Segnaposto testo 3"/>
          <p:cNvSpPr>
            <a:spLocks noGrp="1"/>
          </p:cNvSpPr>
          <p:nvPr>
            <p:ph type="body" idx="1"/>
          </p:nvPr>
        </p:nvSpPr>
        <p:spPr>
          <a:xfrm>
            <a:off x="114300" y="1181100"/>
            <a:ext cx="8915400" cy="5270499"/>
          </a:xfrm>
        </p:spPr>
        <p:txBody>
          <a:bodyPr>
            <a:normAutofit fontScale="70000" lnSpcReduction="20000"/>
          </a:bodyPr>
          <a:lstStyle/>
          <a:p>
            <a:r>
              <a:rPr lang="it-IT" dirty="0" smtClean="0">
                <a:solidFill>
                  <a:srgbClr val="FF0000"/>
                </a:solidFill>
              </a:rPr>
              <a:t>com’è il mio stile di insegnamento?</a:t>
            </a:r>
          </a:p>
          <a:p>
            <a:endParaRPr lang="it-IT" dirty="0"/>
          </a:p>
          <a:p>
            <a:r>
              <a:rPr lang="it-IT" dirty="0" smtClean="0"/>
              <a:t>stile verbale – uso della sola comunicazione verbale</a:t>
            </a:r>
          </a:p>
          <a:p>
            <a:r>
              <a:rPr lang="it-IT" dirty="0" smtClean="0"/>
              <a:t>stile visivo – uso prevalente della scrittura</a:t>
            </a:r>
          </a:p>
          <a:p>
            <a:r>
              <a:rPr lang="it-IT" dirty="0" smtClean="0"/>
              <a:t>stile induttivo – uso di domande</a:t>
            </a:r>
          </a:p>
          <a:p>
            <a:r>
              <a:rPr lang="it-IT" dirty="0" smtClean="0"/>
              <a:t>stile deduttivo – uso di diversi materiali per facilitare gli allievi</a:t>
            </a:r>
          </a:p>
          <a:p>
            <a:r>
              <a:rPr lang="it-IT" dirty="0" smtClean="0"/>
              <a:t>stile sequenziale – programmazione dettagliata delle proposte per far assimilare i concetti alla classe</a:t>
            </a:r>
          </a:p>
          <a:p>
            <a:r>
              <a:rPr lang="it-IT" dirty="0" smtClean="0"/>
              <a:t>stile concettuale – uso di mappe concettuali</a:t>
            </a:r>
          </a:p>
          <a:p>
            <a:r>
              <a:rPr lang="it-IT" dirty="0" smtClean="0"/>
              <a:t>stile partecipativo – gli allievi lavorano in </a:t>
            </a:r>
            <a:r>
              <a:rPr lang="it-IT" dirty="0"/>
              <a:t>g</a:t>
            </a:r>
            <a:r>
              <a:rPr lang="it-IT" dirty="0" smtClean="0"/>
              <a:t>ruppo</a:t>
            </a:r>
          </a:p>
          <a:p>
            <a:r>
              <a:rPr lang="it-IT" dirty="0" smtClean="0"/>
              <a:t>stile individuale – gli allievi lavorano da soli</a:t>
            </a:r>
          </a:p>
          <a:p>
            <a:endParaRPr lang="it-IT" dirty="0"/>
          </a:p>
          <a:p>
            <a:r>
              <a:rPr lang="it-IT" dirty="0" smtClean="0">
                <a:solidFill>
                  <a:srgbClr val="FF0000"/>
                </a:solidFill>
              </a:rPr>
              <a:t>come agisco in classe?</a:t>
            </a:r>
          </a:p>
          <a:p>
            <a:r>
              <a:rPr lang="it-IT" dirty="0" smtClean="0"/>
              <a:t>sto sempre seduto dietro la cattedra</a:t>
            </a:r>
          </a:p>
          <a:p>
            <a:r>
              <a:rPr lang="it-IT" dirty="0" smtClean="0"/>
              <a:t>faccio lezione in piedi davanti agli alunni</a:t>
            </a:r>
          </a:p>
          <a:p>
            <a:r>
              <a:rPr lang="it-IT" dirty="0" smtClean="0"/>
              <a:t>giro spesso fra i banchi </a:t>
            </a:r>
          </a:p>
          <a:p>
            <a:r>
              <a:rPr lang="it-IT" dirty="0" smtClean="0"/>
              <a:t>vario il mio modo di stare in aula</a:t>
            </a:r>
          </a:p>
          <a:p>
            <a:r>
              <a:rPr lang="it-IT" dirty="0" smtClean="0"/>
              <a:t>sono rilassato</a:t>
            </a:r>
          </a:p>
          <a:p>
            <a:r>
              <a:rPr lang="it-IT" dirty="0" smtClean="0"/>
              <a:t>sono spesso teso</a:t>
            </a:r>
          </a:p>
          <a:p>
            <a:r>
              <a:rPr lang="it-IT" dirty="0" smtClean="0"/>
              <a:t>il mio tono di voce è sempre alto</a:t>
            </a:r>
          </a:p>
          <a:p>
            <a:r>
              <a:rPr lang="it-IT" dirty="0" smtClean="0"/>
              <a:t>raramente alzo la voce</a:t>
            </a:r>
          </a:p>
          <a:p>
            <a:r>
              <a:rPr lang="it-IT" dirty="0" smtClean="0"/>
              <a:t>mi piace costruire l’apprendimento in classe</a:t>
            </a:r>
          </a:p>
          <a:p>
            <a:r>
              <a:rPr lang="it-IT" dirty="0" smtClean="0"/>
              <a:t>propongo spesso di lavorare in gruppo</a:t>
            </a:r>
          </a:p>
          <a:p>
            <a:r>
              <a:rPr lang="it-IT" dirty="0" smtClean="0"/>
              <a:t>non mi piace lavorare in gruppo</a:t>
            </a:r>
          </a:p>
          <a:p>
            <a:r>
              <a:rPr lang="it-IT" dirty="0" smtClean="0"/>
              <a:t>mi piace variare le modalità di lavoro in classe</a:t>
            </a:r>
          </a:p>
          <a:p>
            <a:r>
              <a:rPr lang="it-IT" dirty="0" smtClean="0"/>
              <a:t>seguo uno schema fisso per le mie lezioni</a:t>
            </a:r>
          </a:p>
          <a:p>
            <a:r>
              <a:rPr lang="it-IT" dirty="0" smtClean="0"/>
              <a:t>uso e sperimento le nuove tecnologie</a:t>
            </a:r>
          </a:p>
          <a:p>
            <a:r>
              <a:rPr lang="it-IT" dirty="0" smtClean="0"/>
              <a:t>faccio lezione in modo tradizionale (libri di testo e lavagna)</a:t>
            </a:r>
          </a:p>
          <a:p>
            <a:endParaRPr lang="it-IT" dirty="0" smtClean="0"/>
          </a:p>
          <a:p>
            <a:endParaRPr lang="it-IT" dirty="0"/>
          </a:p>
        </p:txBody>
      </p:sp>
      <p:sp>
        <p:nvSpPr>
          <p:cNvPr id="5" name="Rettangolo 4"/>
          <p:cNvSpPr/>
          <p:nvPr/>
        </p:nvSpPr>
        <p:spPr>
          <a:xfrm>
            <a:off x="5896071" y="6241533"/>
            <a:ext cx="2508058" cy="369332"/>
          </a:xfrm>
          <a:prstGeom prst="rect">
            <a:avLst/>
          </a:prstGeom>
        </p:spPr>
        <p:txBody>
          <a:bodyPr wrap="none">
            <a:spAutoFit/>
          </a:bodyPr>
          <a:lstStyle/>
          <a:p>
            <a:pPr algn="r"/>
            <a:r>
              <a:rPr lang="it-IT" b="1" dirty="0"/>
              <a:t>Dott.ssa Eleonora Grossi</a:t>
            </a:r>
          </a:p>
        </p:txBody>
      </p:sp>
    </p:spTree>
    <p:extLst>
      <p:ext uri="{BB962C8B-B14F-4D97-AF65-F5344CB8AC3E}">
        <p14:creationId xmlns:p14="http://schemas.microsoft.com/office/powerpoint/2010/main" val="998867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PROPOSTE DI MONITORAGGIO</a:t>
            </a:r>
            <a:endParaRPr lang="it-IT" sz="2400" dirty="0">
              <a:solidFill>
                <a:schemeClr val="tx1">
                  <a:lumMod val="50000"/>
                  <a:lumOff val="50000"/>
                </a:schemeClr>
              </a:solidFill>
            </a:endParaRPr>
          </a:p>
        </p:txBody>
      </p:sp>
      <p:sp>
        <p:nvSpPr>
          <p:cNvPr id="4" name="Segnaposto testo 3"/>
          <p:cNvSpPr>
            <a:spLocks noGrp="1"/>
          </p:cNvSpPr>
          <p:nvPr>
            <p:ph type="body" idx="1"/>
          </p:nvPr>
        </p:nvSpPr>
        <p:spPr>
          <a:xfrm>
            <a:off x="114300" y="1181100"/>
            <a:ext cx="8915400" cy="5270499"/>
          </a:xfrm>
        </p:spPr>
        <p:txBody>
          <a:bodyPr>
            <a:normAutofit fontScale="92500"/>
          </a:bodyPr>
          <a:lstStyle/>
          <a:p>
            <a:r>
              <a:rPr lang="it-IT" dirty="0" smtClean="0">
                <a:solidFill>
                  <a:srgbClr val="FF0000"/>
                </a:solidFill>
              </a:rPr>
              <a:t>quale strategia di insegnamento adotto?</a:t>
            </a:r>
          </a:p>
          <a:p>
            <a:endParaRPr lang="it-IT" dirty="0" smtClean="0"/>
          </a:p>
          <a:p>
            <a:pPr marL="342900" indent="-342900">
              <a:buFontTx/>
              <a:buChar char="-"/>
            </a:pPr>
            <a:r>
              <a:rPr lang="it-IT" dirty="0" smtClean="0"/>
              <a:t>propongo continuamente test, questionari, schede che implicano l’uso della scrittura per stimolare la concentrazione degli studenti</a:t>
            </a:r>
          </a:p>
          <a:p>
            <a:pPr marL="342900" indent="-342900">
              <a:buFontTx/>
              <a:buChar char="-"/>
            </a:pPr>
            <a:r>
              <a:rPr lang="it-IT" dirty="0" smtClean="0"/>
              <a:t>presento </a:t>
            </a:r>
            <a:r>
              <a:rPr lang="it-IT" dirty="0"/>
              <a:t>gli argomenti facendo uso di schemi, grafici e illustrazioni per favorire un approccio induttivo ai </a:t>
            </a:r>
            <a:r>
              <a:rPr lang="it-IT" dirty="0" smtClean="0"/>
              <a:t>concetti</a:t>
            </a:r>
          </a:p>
          <a:p>
            <a:pPr marL="342900" indent="-342900">
              <a:buFontTx/>
              <a:buChar char="-"/>
            </a:pPr>
            <a:r>
              <a:rPr lang="it-IT" dirty="0" smtClean="0"/>
              <a:t>le mie lezioni sono perlopiù orali, impostate sulla consegna di istruzioni e sullo stimolo di discussioni</a:t>
            </a:r>
          </a:p>
          <a:p>
            <a:pPr marL="342900" indent="-342900">
              <a:buFontTx/>
              <a:buChar char="-"/>
            </a:pPr>
            <a:r>
              <a:rPr lang="it-IT" dirty="0" smtClean="0"/>
              <a:t>suggerisco riferimenti al contesto e alle finalità dell’attività costruendo ampi quadri di sintesi per stimolare il confronto con altre materie e conoscenze</a:t>
            </a:r>
          </a:p>
          <a:p>
            <a:pPr marL="342900" indent="-342900">
              <a:buFontTx/>
              <a:buChar char="-"/>
            </a:pPr>
            <a:r>
              <a:rPr lang="it-IT" dirty="0" smtClean="0"/>
              <a:t>sviluppo ogni argomento in maniera lineare e sequenziale, evitando di proseguire col programma se ogni conoscenza non è stata pienamente interiorizzata</a:t>
            </a:r>
          </a:p>
          <a:p>
            <a:pPr marL="342900" indent="-342900">
              <a:buFontTx/>
              <a:buChar char="-"/>
            </a:pPr>
            <a:r>
              <a:rPr lang="it-IT" dirty="0" smtClean="0"/>
              <a:t>imposto le attività su base individuale, sia nella ricezione che nello svolgimento dei compiti aiutando se necessario</a:t>
            </a:r>
          </a:p>
          <a:p>
            <a:pPr marL="342900" indent="-342900">
              <a:buFontTx/>
              <a:buChar char="-"/>
            </a:pPr>
            <a:r>
              <a:rPr lang="it-IT" dirty="0" smtClean="0"/>
              <a:t>ogni qualvolta si presenta l’occasione, propongo lavori di gruppo per sostenere un clima sociale e sviluppare il dialogo e il rispetto</a:t>
            </a:r>
          </a:p>
          <a:p>
            <a:endParaRPr lang="it-IT" dirty="0"/>
          </a:p>
          <a:p>
            <a:endParaRPr lang="it-IT" dirty="0" smtClean="0"/>
          </a:p>
          <a:p>
            <a:endParaRPr lang="it-IT" dirty="0"/>
          </a:p>
        </p:txBody>
      </p:sp>
      <p:sp>
        <p:nvSpPr>
          <p:cNvPr id="5" name="Rettangolo 4"/>
          <p:cNvSpPr/>
          <p:nvPr/>
        </p:nvSpPr>
        <p:spPr>
          <a:xfrm>
            <a:off x="5896071" y="6241533"/>
            <a:ext cx="2508058" cy="369332"/>
          </a:xfrm>
          <a:prstGeom prst="rect">
            <a:avLst/>
          </a:prstGeom>
        </p:spPr>
        <p:txBody>
          <a:bodyPr wrap="none">
            <a:spAutoFit/>
          </a:bodyPr>
          <a:lstStyle/>
          <a:p>
            <a:pPr algn="r"/>
            <a:r>
              <a:rPr lang="it-IT" b="1" dirty="0"/>
              <a:t>Dott.ssa Eleonora Grossi</a:t>
            </a:r>
          </a:p>
        </p:txBody>
      </p:sp>
    </p:spTree>
    <p:extLst>
      <p:ext uri="{BB962C8B-B14F-4D97-AF65-F5344CB8AC3E}">
        <p14:creationId xmlns:p14="http://schemas.microsoft.com/office/powerpoint/2010/main" val="2783455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pic>
        <p:nvPicPr>
          <p:cNvPr id="3" name="Immagine 2"/>
          <p:cNvPicPr>
            <a:picLocks noChangeAspect="1"/>
          </p:cNvPicPr>
          <p:nvPr/>
        </p:nvPicPr>
        <p:blipFill>
          <a:blip r:embed="rId2"/>
          <a:stretch>
            <a:fillRect/>
          </a:stretch>
        </p:blipFill>
        <p:spPr>
          <a:xfrm>
            <a:off x="2184400" y="1063143"/>
            <a:ext cx="3479800" cy="4791557"/>
          </a:xfrm>
          <a:prstGeom prst="rect">
            <a:avLst/>
          </a:prstGeom>
        </p:spPr>
      </p:pic>
      <p:sp>
        <p:nvSpPr>
          <p:cNvPr id="4" name="CasellaDiTesto 3"/>
          <p:cNvSpPr txBox="1"/>
          <p:nvPr/>
        </p:nvSpPr>
        <p:spPr>
          <a:xfrm>
            <a:off x="6080998" y="2368034"/>
            <a:ext cx="2268470" cy="369332"/>
          </a:xfrm>
          <a:prstGeom prst="rect">
            <a:avLst/>
          </a:prstGeom>
          <a:noFill/>
        </p:spPr>
        <p:txBody>
          <a:bodyPr wrap="none" rtlCol="0">
            <a:spAutoFit/>
          </a:bodyPr>
          <a:lstStyle/>
          <a:p>
            <a:r>
              <a:rPr lang="it-IT" dirty="0" smtClean="0"/>
              <a:t>Albert Bandura (1925)</a:t>
            </a:r>
            <a:endParaRPr lang="it-IT" dirty="0"/>
          </a:p>
        </p:txBody>
      </p:sp>
      <p:sp>
        <p:nvSpPr>
          <p:cNvPr id="5" name="CasellaDiTesto 4"/>
          <p:cNvSpPr txBox="1"/>
          <p:nvPr/>
        </p:nvSpPr>
        <p:spPr>
          <a:xfrm>
            <a:off x="6080998" y="2997200"/>
            <a:ext cx="2126904" cy="646331"/>
          </a:xfrm>
          <a:prstGeom prst="rect">
            <a:avLst/>
          </a:prstGeom>
          <a:noFill/>
        </p:spPr>
        <p:txBody>
          <a:bodyPr wrap="none" rtlCol="0">
            <a:spAutoFit/>
          </a:bodyPr>
          <a:lstStyle/>
          <a:p>
            <a:r>
              <a:rPr lang="it-IT" dirty="0" smtClean="0"/>
              <a:t>Psicologo canadese</a:t>
            </a:r>
          </a:p>
          <a:p>
            <a:r>
              <a:rPr lang="it-IT" dirty="0" smtClean="0"/>
              <a:t>Sociale e cognitivista</a:t>
            </a:r>
            <a:endParaRPr lang="it-IT" dirty="0"/>
          </a:p>
        </p:txBody>
      </p:sp>
      <p:sp>
        <p:nvSpPr>
          <p:cNvPr id="10" name="CasellaDiTesto 9"/>
          <p:cNvSpPr txBox="1"/>
          <p:nvPr/>
        </p:nvSpPr>
        <p:spPr>
          <a:xfrm>
            <a:off x="6080998" y="4153932"/>
            <a:ext cx="2794267" cy="369332"/>
          </a:xfrm>
          <a:prstGeom prst="rect">
            <a:avLst/>
          </a:prstGeom>
          <a:noFill/>
        </p:spPr>
        <p:txBody>
          <a:bodyPr wrap="none" rtlCol="0">
            <a:spAutoFit/>
          </a:bodyPr>
          <a:lstStyle/>
          <a:p>
            <a:r>
              <a:rPr lang="it-IT" dirty="0" smtClean="0"/>
              <a:t>Esperimento bambola Bobo</a:t>
            </a:r>
            <a:endParaRPr lang="it-IT" dirty="0"/>
          </a:p>
        </p:txBody>
      </p:sp>
      <p:sp>
        <p:nvSpPr>
          <p:cNvPr id="11" name="CasellaDiTesto 10"/>
          <p:cNvSpPr txBox="1"/>
          <p:nvPr/>
        </p:nvSpPr>
        <p:spPr>
          <a:xfrm>
            <a:off x="6070600" y="4851400"/>
            <a:ext cx="2804665" cy="923330"/>
          </a:xfrm>
          <a:prstGeom prst="rect">
            <a:avLst/>
          </a:prstGeom>
          <a:noFill/>
        </p:spPr>
        <p:txBody>
          <a:bodyPr wrap="square" rtlCol="0">
            <a:spAutoFit/>
          </a:bodyPr>
          <a:lstStyle/>
          <a:p>
            <a:r>
              <a:rPr lang="it-IT" dirty="0" smtClean="0"/>
              <a:t>Social </a:t>
            </a:r>
            <a:r>
              <a:rPr lang="it-IT" dirty="0" err="1" smtClean="0"/>
              <a:t>learning</a:t>
            </a:r>
            <a:r>
              <a:rPr lang="it-IT" dirty="0" smtClean="0"/>
              <a:t> </a:t>
            </a:r>
            <a:r>
              <a:rPr lang="it-IT" dirty="0" err="1" smtClean="0"/>
              <a:t>theory</a:t>
            </a:r>
            <a:endParaRPr lang="it-IT" dirty="0" smtClean="0"/>
          </a:p>
          <a:p>
            <a:r>
              <a:rPr lang="it-IT" dirty="0" smtClean="0"/>
              <a:t>Social cognitive </a:t>
            </a:r>
            <a:r>
              <a:rPr lang="it-IT" dirty="0" err="1" smtClean="0"/>
              <a:t>theory</a:t>
            </a:r>
            <a:endParaRPr lang="it-IT" dirty="0" smtClean="0"/>
          </a:p>
          <a:p>
            <a:r>
              <a:rPr lang="it-IT" sz="1000" dirty="0" smtClean="0"/>
              <a:t>(</a:t>
            </a:r>
            <a:r>
              <a:rPr lang="it-IT" sz="1000" dirty="0"/>
              <a:t>Le basi sociali del pensiero e delle azioni, 1986</a:t>
            </a:r>
            <a:r>
              <a:rPr lang="it-IT" sz="1000" dirty="0" smtClean="0"/>
              <a:t>)</a:t>
            </a:r>
            <a:r>
              <a:rPr lang="it-IT" dirty="0" smtClean="0"/>
              <a:t> </a:t>
            </a:r>
            <a:endParaRPr lang="it-IT" dirty="0"/>
          </a:p>
        </p:txBody>
      </p:sp>
    </p:spTree>
    <p:extLst>
      <p:ext uri="{BB962C8B-B14F-4D97-AF65-F5344CB8AC3E}">
        <p14:creationId xmlns:p14="http://schemas.microsoft.com/office/powerpoint/2010/main" val="306476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8" name="CasellaDiTesto 7"/>
          <p:cNvSpPr txBox="1"/>
          <p:nvPr/>
        </p:nvSpPr>
        <p:spPr>
          <a:xfrm>
            <a:off x="787400" y="1498600"/>
            <a:ext cx="7251700" cy="3693319"/>
          </a:xfrm>
          <a:prstGeom prst="rect">
            <a:avLst/>
          </a:prstGeom>
          <a:noFill/>
        </p:spPr>
        <p:txBody>
          <a:bodyPr wrap="square" rtlCol="0">
            <a:spAutoFit/>
          </a:bodyPr>
          <a:lstStyle/>
          <a:p>
            <a:r>
              <a:rPr lang="it-IT" dirty="0" smtClean="0"/>
              <a:t>Cosa ci insegna l’esperimento bambola Bobo?</a:t>
            </a:r>
          </a:p>
          <a:p>
            <a:endParaRPr lang="it-IT" dirty="0" smtClean="0"/>
          </a:p>
          <a:p>
            <a:r>
              <a:rPr lang="it-IT" dirty="0" smtClean="0"/>
              <a:t>Se una persona presa a modello compie una determinata azione, noi siamo tentati di imitarlo.</a:t>
            </a:r>
          </a:p>
          <a:p>
            <a:r>
              <a:rPr lang="it-IT" dirty="0" smtClean="0"/>
              <a:t>Questo accade soprattutto nei bambini, che non hanno ancora l’esperienza per capire da soli se quel comportamento è corretto o no. </a:t>
            </a:r>
          </a:p>
          <a:p>
            <a:r>
              <a:rPr lang="it-IT" dirty="0" smtClean="0"/>
              <a:t>Inoltre modulano il proprio comportamento sulla base dei rinforzi positivi o negativi che gli altri traggono in conseguenza di comportamenti messi in atto (APPRENDIMENTO VICARIANTE)</a:t>
            </a:r>
          </a:p>
          <a:p>
            <a:endParaRPr lang="it-IT" dirty="0" smtClean="0"/>
          </a:p>
          <a:p>
            <a:endParaRPr lang="it-IT" dirty="0"/>
          </a:p>
          <a:p>
            <a:r>
              <a:rPr lang="it-IT" dirty="0" smtClean="0"/>
              <a:t>Esempio: accensione luce</a:t>
            </a:r>
            <a:endParaRPr lang="it-IT" dirty="0" smtClean="0"/>
          </a:p>
          <a:p>
            <a:endParaRPr lang="it-IT" dirty="0"/>
          </a:p>
        </p:txBody>
      </p:sp>
    </p:spTree>
    <p:extLst>
      <p:ext uri="{BB962C8B-B14F-4D97-AF65-F5344CB8AC3E}">
        <p14:creationId xmlns:p14="http://schemas.microsoft.com/office/powerpoint/2010/main" val="1105508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9" name="CasellaDiTesto 8"/>
          <p:cNvSpPr txBox="1"/>
          <p:nvPr/>
        </p:nvSpPr>
        <p:spPr>
          <a:xfrm>
            <a:off x="787400" y="1549400"/>
            <a:ext cx="7594600" cy="4801315"/>
          </a:xfrm>
          <a:prstGeom prst="rect">
            <a:avLst/>
          </a:prstGeom>
          <a:noFill/>
        </p:spPr>
        <p:txBody>
          <a:bodyPr wrap="square" rtlCol="0">
            <a:spAutoFit/>
          </a:bodyPr>
          <a:lstStyle/>
          <a:p>
            <a:r>
              <a:rPr lang="it-IT" dirty="0" smtClean="0"/>
              <a:t>Perché la teoria è stata ribattezzata SOCIOCOGNITIVA?</a:t>
            </a:r>
          </a:p>
          <a:p>
            <a:endParaRPr lang="it-IT" dirty="0" smtClean="0"/>
          </a:p>
          <a:p>
            <a:r>
              <a:rPr lang="it-IT" dirty="0" smtClean="0"/>
              <a:t>L’apprendimento non deriva solo dall’esposizione diretta a stimoli ma anche tramite osservazione (linguaggio, automonitoraggio, autocontrollo…).</a:t>
            </a:r>
          </a:p>
          <a:p>
            <a:r>
              <a:rPr lang="it-IT" dirty="0" smtClean="0"/>
              <a:t>L'accento </a:t>
            </a:r>
            <a:r>
              <a:rPr lang="it-IT" dirty="0"/>
              <a:t>inizia ad essere posto sulle strutture cognitive </a:t>
            </a:r>
            <a:r>
              <a:rPr lang="it-IT" dirty="0" smtClean="0"/>
              <a:t>(tramite introspezione) alla </a:t>
            </a:r>
            <a:r>
              <a:rPr lang="it-IT" dirty="0"/>
              <a:t>base dei comportamenti, in termini </a:t>
            </a:r>
            <a:r>
              <a:rPr lang="it-IT" dirty="0" smtClean="0"/>
              <a:t>di</a:t>
            </a:r>
            <a:r>
              <a:rPr lang="it-IT" dirty="0" smtClean="0"/>
              <a:t>:</a:t>
            </a:r>
          </a:p>
          <a:p>
            <a:endParaRPr lang="it-IT" dirty="0" smtClean="0"/>
          </a:p>
          <a:p>
            <a:r>
              <a:rPr lang="it-IT" dirty="0"/>
              <a:t>-</a:t>
            </a:r>
            <a:r>
              <a:rPr lang="it-IT" b="1" dirty="0" smtClean="0"/>
              <a:t>aspettative</a:t>
            </a:r>
            <a:r>
              <a:rPr lang="it-IT" dirty="0" smtClean="0"/>
              <a:t> (se qualcuno è stato premiato/punito per quel comportamento allora se lo attuo sarò premiato/punito anche io</a:t>
            </a:r>
            <a:r>
              <a:rPr lang="it-IT" dirty="0" smtClean="0"/>
              <a:t>)</a:t>
            </a:r>
          </a:p>
          <a:p>
            <a:endParaRPr lang="it-IT" dirty="0" smtClean="0"/>
          </a:p>
          <a:p>
            <a:r>
              <a:rPr lang="it-IT" dirty="0"/>
              <a:t>-</a:t>
            </a:r>
            <a:r>
              <a:rPr lang="it-IT" b="1" dirty="0" smtClean="0"/>
              <a:t>attribuzioni</a:t>
            </a:r>
            <a:r>
              <a:rPr lang="it-IT" dirty="0" smtClean="0"/>
              <a:t> causali (perché sono stato premiato? Fortuna? Caso? Aiuto? Impegno? Abilità?...</a:t>
            </a:r>
            <a:r>
              <a:rPr lang="it-IT" dirty="0" smtClean="0"/>
              <a:t>)</a:t>
            </a:r>
          </a:p>
          <a:p>
            <a:endParaRPr lang="it-IT" dirty="0" smtClean="0"/>
          </a:p>
          <a:p>
            <a:r>
              <a:rPr lang="it-IT" dirty="0"/>
              <a:t>-</a:t>
            </a:r>
            <a:r>
              <a:rPr lang="it-IT" b="1" dirty="0" smtClean="0"/>
              <a:t>valutazioni</a:t>
            </a:r>
            <a:r>
              <a:rPr lang="it-IT" dirty="0" smtClean="0"/>
              <a:t> </a:t>
            </a:r>
            <a:r>
              <a:rPr lang="it-IT" dirty="0"/>
              <a:t>sulle capacità proprie ed </a:t>
            </a:r>
            <a:r>
              <a:rPr lang="it-IT" dirty="0" smtClean="0"/>
              <a:t>altrui</a:t>
            </a:r>
            <a:r>
              <a:rPr lang="it-IT" dirty="0"/>
              <a:t> </a:t>
            </a:r>
            <a:r>
              <a:rPr lang="it-IT" dirty="0" smtClean="0"/>
              <a:t>(sono stato in grado di attuarlo correttamente rispetto ad uno standard previsto?)</a:t>
            </a:r>
          </a:p>
          <a:p>
            <a:endParaRPr lang="it-IT" dirty="0" smtClean="0"/>
          </a:p>
          <a:p>
            <a:endParaRPr lang="it-IT" dirty="0"/>
          </a:p>
        </p:txBody>
      </p:sp>
    </p:spTree>
    <p:extLst>
      <p:ext uri="{BB962C8B-B14F-4D97-AF65-F5344CB8AC3E}">
        <p14:creationId xmlns:p14="http://schemas.microsoft.com/office/powerpoint/2010/main" val="27859750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9" name="CasellaDiTesto 8"/>
          <p:cNvSpPr txBox="1"/>
          <p:nvPr/>
        </p:nvSpPr>
        <p:spPr>
          <a:xfrm>
            <a:off x="787400" y="1549400"/>
            <a:ext cx="7594600" cy="2616101"/>
          </a:xfrm>
          <a:prstGeom prst="rect">
            <a:avLst/>
          </a:prstGeom>
          <a:noFill/>
        </p:spPr>
        <p:txBody>
          <a:bodyPr wrap="square" rtlCol="0">
            <a:spAutoFit/>
          </a:bodyPr>
          <a:lstStyle/>
          <a:p>
            <a:r>
              <a:rPr lang="it-IT" dirty="0"/>
              <a:t>La riflessione di Bandura si sposta quindi sul costrutto indicato con il nome di “</a:t>
            </a:r>
            <a:r>
              <a:rPr lang="it-IT" b="1" dirty="0"/>
              <a:t>autoefficacia percepita</a:t>
            </a:r>
            <a:r>
              <a:rPr lang="it-IT" dirty="0"/>
              <a:t>” (</a:t>
            </a:r>
            <a:r>
              <a:rPr lang="it-IT" i="1" dirty="0" err="1"/>
              <a:t>perceived</a:t>
            </a:r>
            <a:r>
              <a:rPr lang="it-IT" i="1" dirty="0"/>
              <a:t> self </a:t>
            </a:r>
            <a:r>
              <a:rPr lang="it-IT" i="1" dirty="0" err="1"/>
              <a:t>efficacy</a:t>
            </a:r>
            <a:r>
              <a:rPr lang="it-IT" dirty="0" smtClean="0"/>
              <a:t>)</a:t>
            </a:r>
          </a:p>
          <a:p>
            <a:endParaRPr lang="it-IT" dirty="0" smtClean="0"/>
          </a:p>
          <a:p>
            <a:r>
              <a:rPr lang="it-IT" dirty="0" smtClean="0"/>
              <a:t>secondo il quale </a:t>
            </a:r>
            <a:r>
              <a:rPr lang="it-IT" sz="2000" b="1" dirty="0" smtClean="0"/>
              <a:t>la percezione del proprio funzionamento interiore </a:t>
            </a:r>
            <a:r>
              <a:rPr lang="it-IT" dirty="0" smtClean="0"/>
              <a:t>influenza il comportamento umano e la relativa capacità di sfruttare le proprie risorse per il raggiungimento dei cosiddetti ‘oggetti </a:t>
            </a:r>
            <a:r>
              <a:rPr lang="it-IT" dirty="0" err="1" smtClean="0"/>
              <a:t>meta’</a:t>
            </a:r>
            <a:r>
              <a:rPr lang="it-IT" dirty="0" smtClean="0"/>
              <a:t> (fonte di soddisfacimento di ciascun bisogno psicologico).</a:t>
            </a:r>
            <a:endParaRPr lang="it-IT" dirty="0"/>
          </a:p>
          <a:p>
            <a:endParaRPr lang="it-IT" dirty="0" smtClean="0"/>
          </a:p>
          <a:p>
            <a:endParaRPr lang="it-IT" dirty="0"/>
          </a:p>
        </p:txBody>
      </p:sp>
    </p:spTree>
    <p:extLst>
      <p:ext uri="{BB962C8B-B14F-4D97-AF65-F5344CB8AC3E}">
        <p14:creationId xmlns:p14="http://schemas.microsoft.com/office/powerpoint/2010/main" val="36709092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Rettangolo 2"/>
          <p:cNvSpPr/>
          <p:nvPr/>
        </p:nvSpPr>
        <p:spPr>
          <a:xfrm>
            <a:off x="1092200" y="1372443"/>
            <a:ext cx="7099300" cy="3693319"/>
          </a:xfrm>
          <a:prstGeom prst="rect">
            <a:avLst/>
          </a:prstGeom>
        </p:spPr>
        <p:txBody>
          <a:bodyPr wrap="square">
            <a:spAutoFit/>
          </a:bodyPr>
          <a:lstStyle/>
          <a:p>
            <a:r>
              <a:rPr lang="it-IT" dirty="0" smtClean="0"/>
              <a:t>E il punto </a:t>
            </a:r>
            <a:r>
              <a:rPr lang="it-IT" dirty="0"/>
              <a:t>cardine dell'intera teoria social-</a:t>
            </a:r>
            <a:r>
              <a:rPr lang="it-IT" dirty="0" smtClean="0"/>
              <a:t>cognitiva?</a:t>
            </a:r>
          </a:p>
          <a:p>
            <a:endParaRPr lang="it-IT" dirty="0" smtClean="0"/>
          </a:p>
          <a:p>
            <a:r>
              <a:rPr lang="it-IT" dirty="0"/>
              <a:t>C</a:t>
            </a:r>
            <a:r>
              <a:rPr lang="it-IT" dirty="0" smtClean="0"/>
              <a:t>oncetto </a:t>
            </a:r>
            <a:r>
              <a:rPr lang="it-IT" dirty="0"/>
              <a:t>di </a:t>
            </a:r>
            <a:r>
              <a:rPr lang="it-IT" sz="2400" dirty="0" smtClean="0"/>
              <a:t>human agency</a:t>
            </a:r>
            <a:endParaRPr lang="it-IT" sz="2400" dirty="0" smtClean="0"/>
          </a:p>
          <a:p>
            <a:endParaRPr lang="it-IT" dirty="0"/>
          </a:p>
          <a:p>
            <a:r>
              <a:rPr lang="it-IT" dirty="0" smtClean="0"/>
              <a:t>definito </a:t>
            </a:r>
            <a:r>
              <a:rPr lang="it-IT" dirty="0"/>
              <a:t>come la capacità di </a:t>
            </a:r>
            <a:r>
              <a:rPr lang="it-IT" sz="2400" dirty="0"/>
              <a:t>agire </a:t>
            </a:r>
            <a:r>
              <a:rPr lang="it-IT" dirty="0"/>
              <a:t>attivamente e </a:t>
            </a:r>
            <a:r>
              <a:rPr lang="it-IT" dirty="0" smtClean="0"/>
              <a:t>di </a:t>
            </a:r>
            <a:r>
              <a:rPr lang="it-IT" sz="2400" dirty="0" smtClean="0"/>
              <a:t>trasformare </a:t>
            </a:r>
            <a:r>
              <a:rPr lang="it-IT" dirty="0" smtClean="0"/>
              <a:t>il contesto </a:t>
            </a:r>
            <a:r>
              <a:rPr lang="it-IT" dirty="0"/>
              <a:t>in cui si è </a:t>
            </a:r>
            <a:r>
              <a:rPr lang="it-IT" dirty="0" smtClean="0"/>
              <a:t>inseriti (sia a livello individuale che di gruppo) generando azioni </a:t>
            </a:r>
            <a:r>
              <a:rPr lang="it-IT" dirty="0"/>
              <a:t>mirate a determinati </a:t>
            </a:r>
            <a:r>
              <a:rPr lang="it-IT" dirty="0" smtClean="0"/>
              <a:t>scopi (indipendentemente dal loro esito).</a:t>
            </a:r>
          </a:p>
          <a:p>
            <a:endParaRPr lang="it-IT" dirty="0"/>
          </a:p>
          <a:p>
            <a:r>
              <a:rPr lang="it-IT" dirty="0" smtClean="0"/>
              <a:t>Punto </a:t>
            </a:r>
            <a:r>
              <a:rPr lang="it-IT" dirty="0"/>
              <a:t>di partenza nello studio di questa facoltà è la </a:t>
            </a:r>
            <a:r>
              <a:rPr lang="it-IT" sz="2400" dirty="0"/>
              <a:t>convinzione </a:t>
            </a:r>
            <a:r>
              <a:rPr lang="it-IT" dirty="0"/>
              <a:t>di poter esercitare attivamente una influenza sugli </a:t>
            </a:r>
            <a:r>
              <a:rPr lang="it-IT" dirty="0" smtClean="0"/>
              <a:t>eventi (autoefficacia percepita).</a:t>
            </a:r>
            <a:endParaRPr lang="it-IT" dirty="0"/>
          </a:p>
        </p:txBody>
      </p:sp>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027590" y="1600200"/>
            <a:ext cx="7417910" cy="3139321"/>
          </a:xfrm>
          <a:prstGeom prst="rect">
            <a:avLst/>
          </a:prstGeom>
          <a:noFill/>
        </p:spPr>
        <p:txBody>
          <a:bodyPr wrap="square" rtlCol="0">
            <a:spAutoFit/>
          </a:bodyPr>
          <a:lstStyle/>
          <a:p>
            <a:r>
              <a:rPr lang="it-IT" dirty="0" smtClean="0"/>
              <a:t>Come farlo?</a:t>
            </a:r>
          </a:p>
          <a:p>
            <a:endParaRPr lang="it-IT" dirty="0"/>
          </a:p>
          <a:p>
            <a:pPr marL="342900" indent="-342900">
              <a:buAutoNum type="arabicParenR"/>
            </a:pPr>
            <a:r>
              <a:rPr lang="it-IT" b="1" dirty="0" smtClean="0"/>
              <a:t>ATTENZIONE</a:t>
            </a:r>
            <a:endParaRPr lang="it-IT" b="1" dirty="0"/>
          </a:p>
          <a:p>
            <a:r>
              <a:rPr lang="it-IT" dirty="0"/>
              <a:t>	</a:t>
            </a:r>
            <a:r>
              <a:rPr lang="it-IT" dirty="0" smtClean="0"/>
              <a:t> </a:t>
            </a:r>
            <a:r>
              <a:rPr lang="it-IT" dirty="0"/>
              <a:t>per imparare occorre prestare attenzione alle caratteristiche del </a:t>
            </a:r>
            <a:r>
              <a:rPr lang="it-IT" dirty="0" smtClean="0"/>
              <a:t>	comportamento </a:t>
            </a:r>
            <a:r>
              <a:rPr lang="it-IT" dirty="0"/>
              <a:t>modellato. </a:t>
            </a:r>
            <a:endParaRPr lang="it-IT" dirty="0" smtClean="0"/>
          </a:p>
          <a:p>
            <a:r>
              <a:rPr lang="it-IT" dirty="0"/>
              <a:t>	</a:t>
            </a:r>
            <a:r>
              <a:rPr lang="it-IT" dirty="0" smtClean="0"/>
              <a:t>Molti </a:t>
            </a:r>
            <a:r>
              <a:rPr lang="it-IT" dirty="0"/>
              <a:t>fattori contribuiscono alla quantità di attenzione profusa tra </a:t>
            </a:r>
            <a:r>
              <a:rPr lang="it-IT" dirty="0" smtClean="0"/>
              <a:t>	cui </a:t>
            </a:r>
          </a:p>
          <a:p>
            <a:r>
              <a:rPr lang="it-IT" dirty="0"/>
              <a:t>	</a:t>
            </a:r>
            <a:r>
              <a:rPr lang="it-IT" dirty="0" smtClean="0"/>
              <a:t>le </a:t>
            </a:r>
            <a:r>
              <a:rPr lang="it-IT" dirty="0"/>
              <a:t>caratteristiche dell’osservatore </a:t>
            </a:r>
            <a:endParaRPr lang="it-IT" dirty="0" smtClean="0"/>
          </a:p>
          <a:p>
            <a:r>
              <a:rPr lang="it-IT" dirty="0"/>
              <a:t>	</a:t>
            </a:r>
            <a:r>
              <a:rPr lang="it-IT" dirty="0" smtClean="0"/>
              <a:t>la </a:t>
            </a:r>
            <a:r>
              <a:rPr lang="it-IT" dirty="0"/>
              <a:t>persona che viene </a:t>
            </a:r>
            <a:r>
              <a:rPr lang="it-IT" dirty="0" smtClean="0"/>
              <a:t>osservata </a:t>
            </a:r>
          </a:p>
          <a:p>
            <a:r>
              <a:rPr lang="it-IT" dirty="0"/>
              <a:t>	</a:t>
            </a:r>
            <a:r>
              <a:rPr lang="it-IT" dirty="0" smtClean="0"/>
              <a:t>gli </a:t>
            </a:r>
            <a:r>
              <a:rPr lang="it-IT" dirty="0"/>
              <a:t>stimoli concorrenti.</a:t>
            </a:r>
          </a:p>
          <a:p>
            <a:endParaRPr lang="it-IT" dirty="0"/>
          </a:p>
        </p:txBody>
      </p:sp>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027590" y="1600200"/>
            <a:ext cx="7417910" cy="4247317"/>
          </a:xfrm>
          <a:prstGeom prst="rect">
            <a:avLst/>
          </a:prstGeom>
          <a:noFill/>
        </p:spPr>
        <p:txBody>
          <a:bodyPr wrap="square" rtlCol="0">
            <a:spAutoFit/>
          </a:bodyPr>
          <a:lstStyle/>
          <a:p>
            <a:r>
              <a:rPr lang="it-IT" dirty="0" smtClean="0"/>
              <a:t>Come farlo?</a:t>
            </a:r>
          </a:p>
          <a:p>
            <a:endParaRPr lang="it-IT" dirty="0"/>
          </a:p>
          <a:p>
            <a:r>
              <a:rPr lang="it-IT" dirty="0"/>
              <a:t>2) </a:t>
            </a:r>
            <a:r>
              <a:rPr lang="it-IT" b="1" dirty="0"/>
              <a:t>RITENZIONE </a:t>
            </a:r>
            <a:endParaRPr lang="it-IT" b="1" dirty="0" smtClean="0"/>
          </a:p>
          <a:p>
            <a:r>
              <a:rPr lang="it-IT" dirty="0" smtClean="0"/>
              <a:t>Il comportamento osservato per poter influenzare l’individuo deve essere ricordato, nell’immediato e nel futuro. </a:t>
            </a:r>
          </a:p>
          <a:p>
            <a:r>
              <a:rPr lang="it-IT" dirty="0" smtClean="0"/>
              <a:t>		L’immaginazione </a:t>
            </a:r>
            <a:r>
              <a:rPr lang="it-IT" dirty="0"/>
              <a:t>e il </a:t>
            </a:r>
            <a:r>
              <a:rPr lang="it-IT" dirty="0" smtClean="0"/>
              <a:t>linguaggio</a:t>
            </a:r>
          </a:p>
          <a:p>
            <a:r>
              <a:rPr lang="it-IT" dirty="0" smtClean="0"/>
              <a:t> </a:t>
            </a:r>
            <a:r>
              <a:rPr lang="it-IT" dirty="0"/>
              <a:t>aiutano in questo processo di conservazione delle informazioni. Tuttavia gli esseri umani memorizzano i comportamenti che osservano in forma di immagini mentali o descrizioni verbali, e sono quindi in grado di richiamare l'immagine o la descrizione successiva a riprodurre l'attività con il proprio comportamento. </a:t>
            </a:r>
            <a:endParaRPr lang="it-IT" dirty="0" smtClean="0"/>
          </a:p>
          <a:p>
            <a:endParaRPr lang="it-IT" dirty="0"/>
          </a:p>
          <a:p>
            <a:r>
              <a:rPr lang="it-IT" dirty="0" smtClean="0"/>
              <a:t>Quindi </a:t>
            </a:r>
            <a:r>
              <a:rPr lang="it-IT" dirty="0"/>
              <a:t>in caso di lenta o mancante attivazione di queste immagini hanno bisogno di un supporto esterno che lo faccia per loro.</a:t>
            </a:r>
          </a:p>
          <a:p>
            <a:endParaRPr lang="it-IT" dirty="0"/>
          </a:p>
        </p:txBody>
      </p:sp>
    </p:spTree>
    <p:extLst>
      <p:ext uri="{BB962C8B-B14F-4D97-AF65-F5344CB8AC3E}">
        <p14:creationId xmlns:p14="http://schemas.microsoft.com/office/powerpoint/2010/main" val="38873524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027590" y="1600200"/>
            <a:ext cx="7417910" cy="3139321"/>
          </a:xfrm>
          <a:prstGeom prst="rect">
            <a:avLst/>
          </a:prstGeom>
          <a:noFill/>
        </p:spPr>
        <p:txBody>
          <a:bodyPr wrap="square" rtlCol="0">
            <a:spAutoFit/>
          </a:bodyPr>
          <a:lstStyle/>
          <a:p>
            <a:r>
              <a:rPr lang="it-IT" dirty="0" smtClean="0"/>
              <a:t>Come farlo?</a:t>
            </a:r>
          </a:p>
          <a:p>
            <a:endParaRPr lang="it-IT" dirty="0"/>
          </a:p>
          <a:p>
            <a:r>
              <a:rPr lang="it-IT" dirty="0"/>
              <a:t>3) </a:t>
            </a:r>
            <a:r>
              <a:rPr lang="it-IT" b="1" dirty="0"/>
              <a:t>RIPRODUZIONE </a:t>
            </a:r>
            <a:endParaRPr lang="it-IT" b="1" dirty="0" smtClean="0"/>
          </a:p>
          <a:p>
            <a:endParaRPr lang="it-IT" dirty="0"/>
          </a:p>
          <a:p>
            <a:r>
              <a:rPr lang="it-IT" dirty="0" smtClean="0"/>
              <a:t>Riproduzione </a:t>
            </a:r>
            <a:r>
              <a:rPr lang="it-IT" dirty="0"/>
              <a:t>comportamentale viene eseguita organizzando proprie risposte in conformità con il </a:t>
            </a:r>
            <a:r>
              <a:rPr lang="it-IT" dirty="0" smtClean="0"/>
              <a:t>modello. </a:t>
            </a:r>
          </a:p>
          <a:p>
            <a:r>
              <a:rPr lang="it-IT" dirty="0" smtClean="0"/>
              <a:t>La </a:t>
            </a:r>
            <a:r>
              <a:rPr lang="it-IT" dirty="0"/>
              <a:t>capacità di una persona di riprodurre un comportamento migliora con la pratica. </a:t>
            </a:r>
            <a:endParaRPr lang="it-IT" dirty="0" smtClean="0"/>
          </a:p>
          <a:p>
            <a:endParaRPr lang="it-IT" dirty="0"/>
          </a:p>
          <a:p>
            <a:r>
              <a:rPr lang="it-IT" dirty="0" smtClean="0"/>
              <a:t>Ma </a:t>
            </a:r>
            <a:r>
              <a:rPr lang="it-IT" dirty="0"/>
              <a:t>se le funzioni esecutive sono scarse o deficitarie?</a:t>
            </a:r>
          </a:p>
          <a:p>
            <a:endParaRPr lang="it-IT" dirty="0"/>
          </a:p>
        </p:txBody>
      </p:sp>
    </p:spTree>
    <p:extLst>
      <p:ext uri="{BB962C8B-B14F-4D97-AF65-F5344CB8AC3E}">
        <p14:creationId xmlns:p14="http://schemas.microsoft.com/office/powerpoint/2010/main" val="2992284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5" name="Segnaposto testo 3"/>
          <p:cNvSpPr txBox="1">
            <a:spLocks/>
          </p:cNvSpPr>
          <p:nvPr/>
        </p:nvSpPr>
        <p:spPr>
          <a:xfrm>
            <a:off x="2806700" y="1206501"/>
            <a:ext cx="3060700" cy="527050"/>
          </a:xfrm>
          <a:prstGeom prst="rect">
            <a:avLst/>
          </a:prstGeom>
        </p:spPr>
        <p:txBody>
          <a:bodyPr vert="horz" lIns="91440" tIns="0" rIns="45720" bIns="0" rtlCol="0" anchor="t" anchorCtr="0">
            <a:normAutofit/>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dirty="0" smtClean="0">
                <a:solidFill>
                  <a:schemeClr val="accent6">
                    <a:lumMod val="50000"/>
                  </a:schemeClr>
                </a:solidFill>
              </a:rPr>
              <a:t>la gestione della classe</a:t>
            </a:r>
          </a:p>
          <a:p>
            <a:endParaRPr lang="it-IT" dirty="0" smtClean="0">
              <a:solidFill>
                <a:schemeClr val="accent6">
                  <a:lumMod val="50000"/>
                </a:schemeClr>
              </a:solidFill>
            </a:endParaRPr>
          </a:p>
          <a:p>
            <a:endParaRPr lang="it-IT" dirty="0"/>
          </a:p>
        </p:txBody>
      </p:sp>
      <p:graphicFrame>
        <p:nvGraphicFramePr>
          <p:cNvPr id="3" name="Diagramma 2"/>
          <p:cNvGraphicFramePr/>
          <p:nvPr>
            <p:extLst>
              <p:ext uri="{D42A27DB-BD31-4B8C-83A1-F6EECF244321}">
                <p14:modId xmlns:p14="http://schemas.microsoft.com/office/powerpoint/2010/main" val="3598982591"/>
              </p:ext>
            </p:extLst>
          </p:nvPr>
        </p:nvGraphicFramePr>
        <p:xfrm>
          <a:off x="355600" y="1733550"/>
          <a:ext cx="8445500" cy="469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6" name="CasellaDiTesto 5"/>
          <p:cNvSpPr txBox="1"/>
          <p:nvPr/>
        </p:nvSpPr>
        <p:spPr>
          <a:xfrm>
            <a:off x="355600" y="811768"/>
            <a:ext cx="3457234" cy="369332"/>
          </a:xfrm>
          <a:prstGeom prst="rect">
            <a:avLst/>
          </a:prstGeom>
          <a:noFill/>
        </p:spPr>
        <p:txBody>
          <a:bodyPr wrap="none" rtlCol="0">
            <a:spAutoFit/>
          </a:bodyPr>
          <a:lstStyle/>
          <a:p>
            <a:r>
              <a:rPr lang="it-IT" dirty="0" smtClean="0"/>
              <a:t>Riprendiamo alcuni concetti chiave</a:t>
            </a:r>
            <a:endParaRPr lang="it-IT" dirty="0"/>
          </a:p>
        </p:txBody>
      </p:sp>
    </p:spTree>
    <p:extLst>
      <p:ext uri="{BB962C8B-B14F-4D97-AF65-F5344CB8AC3E}">
        <p14:creationId xmlns:p14="http://schemas.microsoft.com/office/powerpoint/2010/main" val="3742079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027590" y="1600200"/>
            <a:ext cx="7417910" cy="3139321"/>
          </a:xfrm>
          <a:prstGeom prst="rect">
            <a:avLst/>
          </a:prstGeom>
          <a:noFill/>
        </p:spPr>
        <p:txBody>
          <a:bodyPr wrap="square" rtlCol="0">
            <a:spAutoFit/>
          </a:bodyPr>
          <a:lstStyle/>
          <a:p>
            <a:r>
              <a:rPr lang="it-IT" dirty="0" smtClean="0"/>
              <a:t>Come farlo?</a:t>
            </a:r>
          </a:p>
          <a:p>
            <a:endParaRPr lang="it-IT" dirty="0"/>
          </a:p>
          <a:p>
            <a:r>
              <a:rPr lang="it-IT" dirty="0"/>
              <a:t>4) </a:t>
            </a:r>
            <a:r>
              <a:rPr lang="it-IT" b="1" dirty="0" smtClean="0"/>
              <a:t>MOTIVAZIONE</a:t>
            </a:r>
            <a:endParaRPr lang="it-IT" b="1" dirty="0"/>
          </a:p>
          <a:p>
            <a:endParaRPr lang="it-IT" dirty="0" smtClean="0"/>
          </a:p>
          <a:p>
            <a:r>
              <a:rPr lang="it-IT" dirty="0" smtClean="0"/>
              <a:t>Per </a:t>
            </a:r>
            <a:r>
              <a:rPr lang="it-IT" dirty="0"/>
              <a:t>imitare un comportamento, la persona deve avere qualche fattore </a:t>
            </a:r>
            <a:r>
              <a:rPr lang="it-IT" dirty="0" smtClean="0"/>
              <a:t>motivante sottostante.</a:t>
            </a:r>
          </a:p>
          <a:p>
            <a:r>
              <a:rPr lang="it-IT" dirty="0" smtClean="0"/>
              <a:t>Al di là della motivazione intrinseca, si può motivare la persona con incentivi positivi (apprendimento vicariante) esterni, che agiscono da rinforzo.</a:t>
            </a:r>
          </a:p>
          <a:p>
            <a:endParaRPr lang="it-IT" dirty="0" smtClean="0"/>
          </a:p>
          <a:p>
            <a:r>
              <a:rPr lang="it-IT" dirty="0" smtClean="0"/>
              <a:t>Evitare rinforzi negativi scoraggianti.</a:t>
            </a:r>
            <a:endParaRPr lang="it-IT" dirty="0"/>
          </a:p>
          <a:p>
            <a:endParaRPr lang="it-IT" dirty="0"/>
          </a:p>
        </p:txBody>
      </p:sp>
    </p:spTree>
    <p:extLst>
      <p:ext uri="{BB962C8B-B14F-4D97-AF65-F5344CB8AC3E}">
        <p14:creationId xmlns:p14="http://schemas.microsoft.com/office/powerpoint/2010/main" val="35311517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pic>
        <p:nvPicPr>
          <p:cNvPr id="4" name="Immagine 3"/>
          <p:cNvPicPr>
            <a:picLocks noChangeAspect="1"/>
          </p:cNvPicPr>
          <p:nvPr/>
        </p:nvPicPr>
        <p:blipFill>
          <a:blip r:embed="rId2"/>
          <a:stretch>
            <a:fillRect/>
          </a:stretch>
        </p:blipFill>
        <p:spPr>
          <a:xfrm>
            <a:off x="317500" y="127747"/>
            <a:ext cx="8077200" cy="6057900"/>
          </a:xfrm>
          <a:prstGeom prst="rect">
            <a:avLst/>
          </a:prstGeom>
        </p:spPr>
      </p:pic>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027590" y="1600200"/>
            <a:ext cx="7417910" cy="5262980"/>
          </a:xfrm>
          <a:prstGeom prst="rect">
            <a:avLst/>
          </a:prstGeom>
          <a:noFill/>
        </p:spPr>
        <p:txBody>
          <a:bodyPr wrap="square" rtlCol="0">
            <a:spAutoFit/>
          </a:bodyPr>
          <a:lstStyle/>
          <a:p>
            <a:r>
              <a:rPr lang="it-IT" dirty="0"/>
              <a:t>Albert Bandura </a:t>
            </a:r>
            <a:r>
              <a:rPr lang="it-IT" dirty="0" smtClean="0"/>
              <a:t>concepisce la </a:t>
            </a:r>
            <a:r>
              <a:rPr lang="it-IT" dirty="0"/>
              <a:t>personalità umana come </a:t>
            </a:r>
            <a:r>
              <a:rPr lang="it-IT" dirty="0" smtClean="0"/>
              <a:t>una</a:t>
            </a:r>
          </a:p>
          <a:p>
            <a:r>
              <a:rPr lang="it-IT" sz="2800" dirty="0" smtClean="0"/>
              <a:t> </a:t>
            </a:r>
            <a:r>
              <a:rPr lang="it-IT" sz="2800" dirty="0"/>
              <a:t>interazione tra ambiente e processi psicologici</a:t>
            </a:r>
            <a:r>
              <a:rPr lang="it-IT" dirty="0"/>
              <a:t> </a:t>
            </a:r>
            <a:endParaRPr lang="it-IT" dirty="0" smtClean="0"/>
          </a:p>
          <a:p>
            <a:r>
              <a:rPr lang="it-IT" dirty="0" smtClean="0"/>
              <a:t>di </a:t>
            </a:r>
            <a:r>
              <a:rPr lang="it-IT" dirty="0"/>
              <a:t>una persona. </a:t>
            </a:r>
            <a:endParaRPr lang="it-IT" dirty="0" smtClean="0"/>
          </a:p>
          <a:p>
            <a:r>
              <a:rPr lang="it-IT" dirty="0" smtClean="0"/>
              <a:t>“gli </a:t>
            </a:r>
            <a:r>
              <a:rPr lang="it-IT" dirty="0"/>
              <a:t>esseri umani sono in grado di controllare il loro comportamento attraverso un processo noto come </a:t>
            </a:r>
            <a:r>
              <a:rPr lang="it-IT" sz="2000" dirty="0"/>
              <a:t>AUTOREGOLAMENTAZIONE</a:t>
            </a:r>
            <a:r>
              <a:rPr lang="it-IT" dirty="0"/>
              <a:t>. </a:t>
            </a:r>
            <a:endParaRPr lang="it-IT" dirty="0" smtClean="0"/>
          </a:p>
          <a:p>
            <a:r>
              <a:rPr lang="it-IT" dirty="0" smtClean="0"/>
              <a:t>Questo </a:t>
            </a:r>
            <a:r>
              <a:rPr lang="it-IT" dirty="0"/>
              <a:t>processo prevede tre fasi:</a:t>
            </a:r>
          </a:p>
          <a:p>
            <a:pPr marL="342900" lvl="0" indent="-342900">
              <a:buAutoNum type="alphaLcPeriod"/>
            </a:pPr>
            <a:r>
              <a:rPr lang="it-IT" dirty="0" smtClean="0"/>
              <a:t>osservazione </a:t>
            </a:r>
            <a:r>
              <a:rPr lang="it-IT" dirty="0"/>
              <a:t>di se </a:t>
            </a:r>
            <a:r>
              <a:rPr lang="it-IT" dirty="0" smtClean="0"/>
              <a:t>stessi</a:t>
            </a:r>
          </a:p>
          <a:p>
            <a:pPr lvl="1"/>
            <a:r>
              <a:rPr lang="it-IT" dirty="0" smtClean="0"/>
              <a:t>	uno </a:t>
            </a:r>
            <a:r>
              <a:rPr lang="it-IT" dirty="0"/>
              <a:t>sguardo umano rivolto a ciò che sono e a ciò che </a:t>
            </a:r>
            <a:r>
              <a:rPr lang="it-IT" dirty="0" smtClean="0"/>
              <a:t>fanno e </a:t>
            </a:r>
            <a:r>
              <a:rPr lang="it-IT" dirty="0"/>
              <a:t>a </a:t>
            </a:r>
            <a:r>
              <a:rPr lang="it-IT" dirty="0" smtClean="0"/>
              <a:t>	tenere </a:t>
            </a:r>
            <a:r>
              <a:rPr lang="it-IT" dirty="0"/>
              <a:t>traccia delle </a:t>
            </a:r>
            <a:r>
              <a:rPr lang="it-IT" dirty="0" smtClean="0"/>
              <a:t>loro azioni.</a:t>
            </a:r>
          </a:p>
          <a:p>
            <a:pPr lvl="0"/>
            <a:r>
              <a:rPr lang="it-IT" dirty="0" smtClean="0"/>
              <a:t>b.   giudizio</a:t>
            </a:r>
          </a:p>
          <a:p>
            <a:pPr lvl="0"/>
            <a:r>
              <a:rPr lang="it-IT" dirty="0" smtClean="0"/>
              <a:t>	poi comparano queste osservazioni con gli standard </a:t>
            </a:r>
          </a:p>
          <a:p>
            <a:pPr lvl="0"/>
            <a:r>
              <a:rPr lang="it-IT" dirty="0"/>
              <a:t>	</a:t>
            </a:r>
            <a:r>
              <a:rPr lang="it-IT" dirty="0" smtClean="0"/>
              <a:t>che possono essere regole sociali o valori personali</a:t>
            </a:r>
          </a:p>
          <a:p>
            <a:pPr marL="342900" lvl="0" indent="-342900">
              <a:buAutoNum type="alphaLcPeriod" startAt="3"/>
            </a:pPr>
            <a:r>
              <a:rPr lang="it-IT" dirty="0" smtClean="0"/>
              <a:t>Risposte </a:t>
            </a:r>
          </a:p>
          <a:p>
            <a:pPr lvl="1"/>
            <a:r>
              <a:rPr lang="it-IT" dirty="0"/>
              <a:t>	</a:t>
            </a:r>
            <a:r>
              <a:rPr lang="it-IT" dirty="0" smtClean="0"/>
              <a:t>Se </a:t>
            </a:r>
            <a:r>
              <a:rPr lang="it-IT" dirty="0"/>
              <a:t>dopo aver giudicato se stessa, la persona sente di aver </a:t>
            </a:r>
            <a:r>
              <a:rPr lang="it-IT" dirty="0" smtClean="0"/>
              <a:t>	soddisfatto </a:t>
            </a:r>
            <a:r>
              <a:rPr lang="it-IT" dirty="0"/>
              <a:t>il confronto con gli standard stabiliti, si darà una </a:t>
            </a:r>
            <a:r>
              <a:rPr lang="it-IT" dirty="0" smtClean="0"/>
              <a:t>	risposta </a:t>
            </a:r>
            <a:r>
              <a:rPr lang="it-IT" dirty="0"/>
              <a:t>gratificante o una “punizione”. Ciò fa </a:t>
            </a:r>
            <a:r>
              <a:rPr lang="it-IT"/>
              <a:t>parte </a:t>
            </a:r>
            <a:r>
              <a:rPr lang="it-IT" smtClean="0"/>
              <a:t>	dell’autocontrollo</a:t>
            </a:r>
            <a:endParaRPr lang="it-IT" dirty="0"/>
          </a:p>
          <a:p>
            <a:endParaRPr lang="it-IT" dirty="0"/>
          </a:p>
        </p:txBody>
      </p:sp>
    </p:spTree>
    <p:extLst>
      <p:ext uri="{BB962C8B-B14F-4D97-AF65-F5344CB8AC3E}">
        <p14:creationId xmlns:p14="http://schemas.microsoft.com/office/powerpoint/2010/main" val="2061964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2814742"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pic>
        <p:nvPicPr>
          <p:cNvPr id="4" name="Immagine 3"/>
          <p:cNvPicPr>
            <a:picLocks noChangeAspect="1"/>
          </p:cNvPicPr>
          <p:nvPr/>
        </p:nvPicPr>
        <p:blipFill>
          <a:blip r:embed="rId2"/>
          <a:stretch>
            <a:fillRect/>
          </a:stretch>
        </p:blipFill>
        <p:spPr>
          <a:xfrm>
            <a:off x="317500" y="127747"/>
            <a:ext cx="4469404" cy="3352053"/>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04" y="1193800"/>
            <a:ext cx="3774373" cy="241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e 6"/>
          <p:cNvSpPr/>
          <p:nvPr/>
        </p:nvSpPr>
        <p:spPr>
          <a:xfrm>
            <a:off x="155104" y="4107532"/>
            <a:ext cx="4536504"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scuola</a:t>
            </a:r>
            <a:endParaRPr lang="it-IT" dirty="0"/>
          </a:p>
        </p:txBody>
      </p:sp>
      <p:sp>
        <p:nvSpPr>
          <p:cNvPr id="8" name="Ovale 7"/>
          <p:cNvSpPr/>
          <p:nvPr/>
        </p:nvSpPr>
        <p:spPr>
          <a:xfrm>
            <a:off x="1690593" y="4512444"/>
            <a:ext cx="2880320" cy="12241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classe                   </a:t>
            </a:r>
            <a:endParaRPr lang="it-IT" dirty="0"/>
          </a:p>
        </p:txBody>
      </p:sp>
      <p:sp>
        <p:nvSpPr>
          <p:cNvPr id="9" name="Ovale 8"/>
          <p:cNvSpPr/>
          <p:nvPr/>
        </p:nvSpPr>
        <p:spPr>
          <a:xfrm>
            <a:off x="3200400" y="4855592"/>
            <a:ext cx="12665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alunno</a:t>
            </a:r>
            <a:endParaRPr lang="it-IT" dirty="0"/>
          </a:p>
        </p:txBody>
      </p:sp>
      <p:sp>
        <p:nvSpPr>
          <p:cNvPr id="10" name="Triangolo isoscele 9"/>
          <p:cNvSpPr/>
          <p:nvPr/>
        </p:nvSpPr>
        <p:spPr>
          <a:xfrm>
            <a:off x="5310560" y="3707740"/>
            <a:ext cx="2952328" cy="25202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it-IT" sz="1100" dirty="0" smtClean="0"/>
          </a:p>
          <a:p>
            <a:endParaRPr lang="it-IT" sz="1100" dirty="0"/>
          </a:p>
          <a:p>
            <a:endParaRPr lang="it-IT" sz="1100" dirty="0" smtClean="0"/>
          </a:p>
          <a:p>
            <a:endParaRPr lang="it-IT" sz="1100" dirty="0"/>
          </a:p>
          <a:p>
            <a:pPr algn="ctr"/>
            <a:r>
              <a:rPr lang="it-IT" sz="1100" dirty="0" smtClean="0"/>
              <a:t>Dario </a:t>
            </a:r>
            <a:r>
              <a:rPr lang="it-IT" sz="1100" dirty="0" err="1" smtClean="0"/>
              <a:t>Ianes</a:t>
            </a:r>
            <a:endParaRPr lang="it-IT" sz="1100" dirty="0" smtClean="0"/>
          </a:p>
          <a:p>
            <a:pPr algn="ctr"/>
            <a:r>
              <a:rPr lang="it-IT" sz="1100" dirty="0" err="1" smtClean="0"/>
              <a:t>Heidrun</a:t>
            </a:r>
            <a:r>
              <a:rPr lang="it-IT" sz="1100" dirty="0" smtClean="0"/>
              <a:t> </a:t>
            </a:r>
            <a:r>
              <a:rPr lang="it-IT" sz="1100" dirty="0"/>
              <a:t>Demo</a:t>
            </a:r>
          </a:p>
        </p:txBody>
      </p:sp>
      <p:sp>
        <p:nvSpPr>
          <p:cNvPr id="11" name="Rettangolo 10"/>
          <p:cNvSpPr/>
          <p:nvPr/>
        </p:nvSpPr>
        <p:spPr>
          <a:xfrm rot="18015379">
            <a:off x="4801898" y="4669849"/>
            <a:ext cx="2061783" cy="369332"/>
          </a:xfrm>
          <a:prstGeom prst="rect">
            <a:avLst/>
          </a:prstGeom>
        </p:spPr>
        <p:txBody>
          <a:bodyPr wrap="none">
            <a:spAutoFit/>
          </a:bodyPr>
          <a:lstStyle/>
          <a:p>
            <a:pPr lvl="0" algn="ctr"/>
            <a:r>
              <a:rPr lang="it-IT" dirty="0" smtClean="0">
                <a:solidFill>
                  <a:schemeClr val="bg2">
                    <a:lumMod val="50000"/>
                  </a:schemeClr>
                </a:solidFill>
              </a:rPr>
              <a:t>politiche inclusive</a:t>
            </a:r>
            <a:endParaRPr lang="it-IT" dirty="0">
              <a:solidFill>
                <a:schemeClr val="bg2">
                  <a:lumMod val="50000"/>
                </a:schemeClr>
              </a:solidFill>
            </a:endParaRPr>
          </a:p>
        </p:txBody>
      </p:sp>
      <p:sp>
        <p:nvSpPr>
          <p:cNvPr id="12" name="Rettangolo 11"/>
          <p:cNvSpPr/>
          <p:nvPr/>
        </p:nvSpPr>
        <p:spPr>
          <a:xfrm rot="3587831">
            <a:off x="6689560" y="4598144"/>
            <a:ext cx="2016899" cy="369332"/>
          </a:xfrm>
          <a:prstGeom prst="rect">
            <a:avLst/>
          </a:prstGeom>
        </p:spPr>
        <p:txBody>
          <a:bodyPr wrap="none">
            <a:spAutoFit/>
          </a:bodyPr>
          <a:lstStyle/>
          <a:p>
            <a:pPr lvl="0" algn="ctr"/>
            <a:r>
              <a:rPr lang="it-IT" dirty="0" smtClean="0">
                <a:solidFill>
                  <a:schemeClr val="bg2">
                    <a:lumMod val="50000"/>
                  </a:schemeClr>
                </a:solidFill>
              </a:rPr>
              <a:t>pratiche inclusive</a:t>
            </a:r>
            <a:endParaRPr lang="it-IT" dirty="0">
              <a:solidFill>
                <a:schemeClr val="bg2">
                  <a:lumMod val="50000"/>
                </a:schemeClr>
              </a:solidFill>
            </a:endParaRPr>
          </a:p>
        </p:txBody>
      </p:sp>
      <p:sp>
        <p:nvSpPr>
          <p:cNvPr id="13" name="Rettangolo 12"/>
          <p:cNvSpPr/>
          <p:nvPr/>
        </p:nvSpPr>
        <p:spPr>
          <a:xfrm>
            <a:off x="5873924" y="6247268"/>
            <a:ext cx="1895071" cy="369332"/>
          </a:xfrm>
          <a:prstGeom prst="rect">
            <a:avLst/>
          </a:prstGeom>
        </p:spPr>
        <p:txBody>
          <a:bodyPr wrap="none">
            <a:spAutoFit/>
          </a:bodyPr>
          <a:lstStyle/>
          <a:p>
            <a:pPr lvl="0" algn="ctr"/>
            <a:r>
              <a:rPr lang="it-IT" dirty="0" smtClean="0">
                <a:solidFill>
                  <a:schemeClr val="bg2">
                    <a:lumMod val="50000"/>
                  </a:schemeClr>
                </a:solidFill>
              </a:rPr>
              <a:t>culture inclusive</a:t>
            </a:r>
            <a:endParaRPr lang="it-IT" dirty="0">
              <a:solidFill>
                <a:schemeClr val="bg2">
                  <a:lumMod val="50000"/>
                </a:schemeClr>
              </a:solidFill>
            </a:endParaRPr>
          </a:p>
        </p:txBody>
      </p:sp>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grpSp>
        <p:nvGrpSpPr>
          <p:cNvPr id="5" name="Gruppo 4"/>
          <p:cNvGrpSpPr/>
          <p:nvPr/>
        </p:nvGrpSpPr>
        <p:grpSpPr>
          <a:xfrm>
            <a:off x="3622932" y="1529591"/>
            <a:ext cx="1562912" cy="781456"/>
            <a:chOff x="1419329" y="1955"/>
            <a:chExt cx="1562912" cy="781456"/>
          </a:xfrm>
        </p:grpSpPr>
        <p:sp>
          <p:nvSpPr>
            <p:cNvPr id="11" name="Rettangolo arrotondato 10"/>
            <p:cNvSpPr/>
            <p:nvPr/>
          </p:nvSpPr>
          <p:spPr>
            <a:xfrm>
              <a:off x="1419329"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1442217"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di che cosa si occupa</a:t>
              </a:r>
              <a:endParaRPr lang="it-IT" sz="2400" kern="1200" dirty="0"/>
            </a:p>
          </p:txBody>
        </p:sp>
      </p:grpSp>
      <p:sp>
        <p:nvSpPr>
          <p:cNvPr id="7" name="Connettore 1 5"/>
          <p:cNvSpPr/>
          <p:nvPr/>
        </p:nvSpPr>
        <p:spPr>
          <a:xfrm>
            <a:off x="3912626" y="2311047"/>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uppo 7"/>
          <p:cNvGrpSpPr/>
          <p:nvPr/>
        </p:nvGrpSpPr>
        <p:grpSpPr>
          <a:xfrm>
            <a:off x="4068917" y="2506411"/>
            <a:ext cx="1250329" cy="781456"/>
            <a:chOff x="1731911" y="978776"/>
            <a:chExt cx="1250329" cy="781456"/>
          </a:xfrm>
        </p:grpSpPr>
        <p:sp>
          <p:nvSpPr>
            <p:cNvPr id="9" name="Rettangolo arrotondato 8"/>
            <p:cNvSpPr/>
            <p:nvPr/>
          </p:nvSpPr>
          <p:spPr>
            <a:xfrm>
              <a:off x="1731911" y="97877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1754799" y="100166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affrontare la complessità del gruppo classe e le sue dinamiche</a:t>
              </a:r>
              <a:endParaRPr lang="it-IT" sz="1000" kern="1200" dirty="0"/>
            </a:p>
          </p:txBody>
        </p:sp>
      </p:grpSp>
      <p:sp>
        <p:nvSpPr>
          <p:cNvPr id="4" name="CasellaDiTesto 3"/>
          <p:cNvSpPr txBox="1"/>
          <p:nvPr/>
        </p:nvSpPr>
        <p:spPr>
          <a:xfrm>
            <a:off x="977218" y="3683000"/>
            <a:ext cx="1769948" cy="369332"/>
          </a:xfrm>
          <a:prstGeom prst="rect">
            <a:avLst/>
          </a:prstGeom>
          <a:noFill/>
        </p:spPr>
        <p:txBody>
          <a:bodyPr wrap="none" rtlCol="0">
            <a:spAutoFit/>
          </a:bodyPr>
          <a:lstStyle/>
          <a:p>
            <a:r>
              <a:rPr lang="it-IT" dirty="0" smtClean="0"/>
              <a:t>nulla </a:t>
            </a:r>
            <a:r>
              <a:rPr lang="it-IT" dirty="0" smtClean="0"/>
              <a:t>di nuovo</a:t>
            </a:r>
            <a:r>
              <a:rPr lang="it-IT" dirty="0" smtClean="0"/>
              <a:t>!?!</a:t>
            </a:r>
            <a:endParaRPr lang="it-IT" dirty="0"/>
          </a:p>
        </p:txBody>
      </p:sp>
      <p:sp>
        <p:nvSpPr>
          <p:cNvPr id="13" name="CasellaDiTesto 12"/>
          <p:cNvSpPr txBox="1"/>
          <p:nvPr/>
        </p:nvSpPr>
        <p:spPr>
          <a:xfrm>
            <a:off x="5638800" y="4343400"/>
            <a:ext cx="1205942" cy="369332"/>
          </a:xfrm>
          <a:prstGeom prst="rect">
            <a:avLst/>
          </a:prstGeom>
          <a:noFill/>
        </p:spPr>
        <p:txBody>
          <a:bodyPr wrap="none" rtlCol="0">
            <a:spAutoFit/>
          </a:bodyPr>
          <a:lstStyle/>
          <a:p>
            <a:r>
              <a:rPr lang="it-IT" dirty="0" smtClean="0"/>
              <a:t>non </a:t>
            </a:r>
            <a:r>
              <a:rPr lang="it-IT" dirty="0" smtClean="0"/>
              <a:t>è così!</a:t>
            </a:r>
          </a:p>
        </p:txBody>
      </p:sp>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991870" y="1193800"/>
            <a:ext cx="4163060" cy="3122295"/>
          </a:xfrm>
          <a:prstGeom prst="rect">
            <a:avLst/>
          </a:prstGeom>
          <a:noFill/>
          <a:ln>
            <a:noFill/>
          </a:ln>
        </p:spPr>
      </p:pic>
      <p:sp>
        <p:nvSpPr>
          <p:cNvPr id="3" name="CasellaDiTesto 2"/>
          <p:cNvSpPr txBox="1"/>
          <p:nvPr/>
        </p:nvSpPr>
        <p:spPr>
          <a:xfrm>
            <a:off x="991871" y="4666734"/>
            <a:ext cx="7809230" cy="1477328"/>
          </a:xfrm>
          <a:prstGeom prst="rect">
            <a:avLst/>
          </a:prstGeom>
          <a:noFill/>
        </p:spPr>
        <p:txBody>
          <a:bodyPr wrap="square" rtlCol="0">
            <a:spAutoFit/>
          </a:bodyPr>
          <a:lstStyle/>
          <a:p>
            <a:r>
              <a:rPr lang="it-IT" dirty="0" smtClean="0"/>
              <a:t>Perché se gli strumenti sono creati sulla base di un supporto teorico forte, consolidato, </a:t>
            </a:r>
            <a:r>
              <a:rPr lang="it-IT" b="1" dirty="0" smtClean="0"/>
              <a:t>EVIDENCE BASED </a:t>
            </a:r>
            <a:r>
              <a:rPr lang="it-IT" dirty="0" smtClean="0"/>
              <a:t>di efficacia certa allora è vero che costa fatica introdurli</a:t>
            </a:r>
          </a:p>
          <a:p>
            <a:r>
              <a:rPr lang="it-IT" dirty="0" smtClean="0"/>
              <a:t>(occorre investire tempo, capacità, tecnologia, superare ostacoli….)</a:t>
            </a:r>
          </a:p>
          <a:p>
            <a:r>
              <a:rPr lang="it-IT" dirty="0" smtClean="0"/>
              <a:t>ma sappiamo  che offrono un risultato concreto.</a:t>
            </a:r>
            <a:endParaRPr lang="it-IT" dirty="0"/>
          </a:p>
        </p:txBody>
      </p:sp>
    </p:spTree>
    <p:extLst>
      <p:ext uri="{BB962C8B-B14F-4D97-AF65-F5344CB8AC3E}">
        <p14:creationId xmlns:p14="http://schemas.microsoft.com/office/powerpoint/2010/main" val="12674247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3975100" y="1422400"/>
            <a:ext cx="1402735" cy="369332"/>
          </a:xfrm>
          <a:prstGeom prst="rect">
            <a:avLst/>
          </a:prstGeom>
          <a:noFill/>
        </p:spPr>
        <p:txBody>
          <a:bodyPr wrap="none" rtlCol="0">
            <a:spAutoFit/>
          </a:bodyPr>
          <a:lstStyle/>
          <a:p>
            <a:r>
              <a:rPr lang="it-IT" dirty="0" smtClean="0"/>
              <a:t>Il MODELING</a:t>
            </a:r>
            <a:endParaRPr lang="it-IT" dirty="0"/>
          </a:p>
        </p:txBody>
      </p:sp>
      <p:sp>
        <p:nvSpPr>
          <p:cNvPr id="5" name="CasellaDiTesto 4"/>
          <p:cNvSpPr txBox="1"/>
          <p:nvPr/>
        </p:nvSpPr>
        <p:spPr>
          <a:xfrm>
            <a:off x="812801" y="2260600"/>
            <a:ext cx="7289800" cy="3416320"/>
          </a:xfrm>
          <a:prstGeom prst="rect">
            <a:avLst/>
          </a:prstGeom>
          <a:noFill/>
        </p:spPr>
        <p:txBody>
          <a:bodyPr wrap="square" rtlCol="0">
            <a:spAutoFit/>
          </a:bodyPr>
          <a:lstStyle/>
          <a:p>
            <a:r>
              <a:rPr lang="it-IT" dirty="0" smtClean="0"/>
              <a:t>Pubblicità</a:t>
            </a:r>
          </a:p>
          <a:p>
            <a:r>
              <a:rPr lang="it-IT" dirty="0" smtClean="0"/>
              <a:t>Cartoni animati</a:t>
            </a:r>
          </a:p>
          <a:p>
            <a:r>
              <a:rPr lang="it-IT" dirty="0" smtClean="0"/>
              <a:t>Moda</a:t>
            </a:r>
          </a:p>
          <a:p>
            <a:r>
              <a:rPr lang="it-IT" dirty="0" smtClean="0"/>
              <a:t>Social network</a:t>
            </a:r>
          </a:p>
          <a:p>
            <a:r>
              <a:rPr lang="it-IT" dirty="0" smtClean="0"/>
              <a:t>Potere della massa</a:t>
            </a:r>
          </a:p>
          <a:p>
            <a:endParaRPr lang="it-IT" dirty="0"/>
          </a:p>
          <a:p>
            <a:r>
              <a:rPr lang="it-IT" dirty="0" smtClean="0"/>
              <a:t>…conformismo, modelli di riferimento</a:t>
            </a:r>
          </a:p>
          <a:p>
            <a:endParaRPr lang="it-IT" dirty="0"/>
          </a:p>
          <a:p>
            <a:r>
              <a:rPr lang="it-IT" dirty="0" smtClean="0"/>
              <a:t>…mezzi di comunicazione di massa (i più imponenti sono quelli che sfruttano il canale visivo; tv, </a:t>
            </a:r>
            <a:r>
              <a:rPr lang="it-IT" dirty="0" err="1" smtClean="0"/>
              <a:t>tablet</a:t>
            </a:r>
            <a:r>
              <a:rPr lang="it-IT" dirty="0" smtClean="0"/>
              <a:t>, </a:t>
            </a:r>
            <a:r>
              <a:rPr lang="it-IT" dirty="0" err="1" smtClean="0"/>
              <a:t>iPad</a:t>
            </a:r>
            <a:r>
              <a:rPr lang="it-IT" dirty="0" smtClean="0"/>
              <a:t>, </a:t>
            </a:r>
            <a:r>
              <a:rPr lang="it-IT" dirty="0" err="1" smtClean="0"/>
              <a:t>iPhone</a:t>
            </a:r>
            <a:r>
              <a:rPr lang="it-IT" dirty="0" smtClean="0"/>
              <a:t>…)</a:t>
            </a:r>
          </a:p>
          <a:p>
            <a:endParaRPr lang="it-IT" dirty="0"/>
          </a:p>
          <a:p>
            <a:r>
              <a:rPr lang="it-IT" dirty="0" smtClean="0"/>
              <a:t>Modificare il comportamento con MESSAGGI SUBLIMINALI</a:t>
            </a:r>
            <a:endParaRPr lang="it-IT" dirty="0"/>
          </a:p>
        </p:txBody>
      </p:sp>
    </p:spTree>
    <p:extLst>
      <p:ext uri="{BB962C8B-B14F-4D97-AF65-F5344CB8AC3E}">
        <p14:creationId xmlns:p14="http://schemas.microsoft.com/office/powerpoint/2010/main" val="9060694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841500" y="1701800"/>
            <a:ext cx="2613028" cy="369332"/>
          </a:xfrm>
          <a:prstGeom prst="rect">
            <a:avLst/>
          </a:prstGeom>
          <a:noFill/>
        </p:spPr>
        <p:txBody>
          <a:bodyPr wrap="none" rtlCol="0">
            <a:spAutoFit/>
          </a:bodyPr>
          <a:lstStyle/>
          <a:p>
            <a:r>
              <a:rPr lang="it-IT" dirty="0" smtClean="0"/>
              <a:t>Cosa è il video </a:t>
            </a:r>
            <a:r>
              <a:rPr lang="it-IT" dirty="0" err="1" smtClean="0"/>
              <a:t>modelling</a:t>
            </a:r>
            <a:r>
              <a:rPr lang="it-IT" dirty="0" smtClean="0"/>
              <a:t>?</a:t>
            </a:r>
            <a:endParaRPr lang="it-IT" dirty="0"/>
          </a:p>
        </p:txBody>
      </p:sp>
      <p:sp>
        <p:nvSpPr>
          <p:cNvPr id="4" name="CasellaDiTesto 3"/>
          <p:cNvSpPr txBox="1"/>
          <p:nvPr/>
        </p:nvSpPr>
        <p:spPr>
          <a:xfrm>
            <a:off x="901701" y="2667000"/>
            <a:ext cx="7404100" cy="2862323"/>
          </a:xfrm>
          <a:prstGeom prst="rect">
            <a:avLst/>
          </a:prstGeom>
          <a:noFill/>
        </p:spPr>
        <p:txBody>
          <a:bodyPr wrap="square" rtlCol="0">
            <a:spAutoFit/>
          </a:bodyPr>
          <a:lstStyle/>
          <a:p>
            <a:r>
              <a:rPr lang="it-IT" dirty="0" err="1"/>
              <a:t>Modeling</a:t>
            </a:r>
            <a:r>
              <a:rPr lang="it-IT" dirty="0"/>
              <a:t> </a:t>
            </a:r>
            <a:r>
              <a:rPr lang="it-IT" dirty="0" smtClean="0"/>
              <a:t>è una tecnica di insegnamento in cui una persona (denominata MODELLO) insegna un comportamento o una abilità ad un alunno, il quale è chiamato ad imitare il comportamento osservato. </a:t>
            </a:r>
          </a:p>
          <a:p>
            <a:r>
              <a:rPr lang="it-IT" dirty="0" smtClean="0"/>
              <a:t> </a:t>
            </a:r>
          </a:p>
          <a:p>
            <a:r>
              <a:rPr lang="it-IT" dirty="0" smtClean="0"/>
              <a:t>Questa tecnica aiuta i bambini ad acquisire nuove competenze semplicemente GUARDANDO il video e IMITANDO.</a:t>
            </a:r>
          </a:p>
          <a:p>
            <a:endParaRPr lang="it-IT" dirty="0"/>
          </a:p>
          <a:p>
            <a:r>
              <a:rPr lang="it-IT" dirty="0" smtClean="0"/>
              <a:t>Può essere utilizzata per insegnare specifiche abilità, sequenze di gioco, interazioni sociali, prospettive diverse.</a:t>
            </a:r>
            <a:endParaRPr lang="it-IT" dirty="0"/>
          </a:p>
          <a:p>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736601" y="1778000"/>
            <a:ext cx="7747000" cy="4247317"/>
          </a:xfrm>
          <a:prstGeom prst="rect">
            <a:avLst/>
          </a:prstGeom>
          <a:noFill/>
        </p:spPr>
        <p:txBody>
          <a:bodyPr wrap="square" rtlCol="0">
            <a:spAutoFit/>
          </a:bodyPr>
          <a:lstStyle/>
          <a:p>
            <a:r>
              <a:rPr lang="it-IT" dirty="0" smtClean="0"/>
              <a:t>Questo approccio riguarda:</a:t>
            </a:r>
          </a:p>
          <a:p>
            <a:r>
              <a:rPr lang="it-IT" dirty="0" smtClean="0"/>
              <a:t>-scrivere il ‘copione’ di ciò che si vuole insegnare OBIETTIVO</a:t>
            </a:r>
          </a:p>
          <a:p>
            <a:r>
              <a:rPr lang="it-IT" dirty="0" smtClean="0"/>
              <a:t>-videoregistrare un ‘attore’ che lo esegue MODELLO (bambino PEER MODELING, adulto MODELING, se stesso SELF MODELING)</a:t>
            </a:r>
          </a:p>
          <a:p>
            <a:r>
              <a:rPr lang="it-IT" dirty="0" smtClean="0"/>
              <a:t>-mostrare la registrazione ripetutamente al bambino affinché la acquisisca</a:t>
            </a:r>
          </a:p>
          <a:p>
            <a:r>
              <a:rPr lang="it-IT" dirty="0" smtClean="0"/>
              <a:t>-fare in modo che il discente faccia pratica fino all’acquisizione</a:t>
            </a:r>
          </a:p>
          <a:p>
            <a:endParaRPr lang="it-IT" dirty="0" smtClean="0"/>
          </a:p>
          <a:p>
            <a:r>
              <a:rPr lang="it-IT" dirty="0" smtClean="0"/>
              <a:t>Per le interazioni sociali occorre mostrare </a:t>
            </a:r>
            <a:endParaRPr lang="it-IT" dirty="0"/>
          </a:p>
          <a:p>
            <a:r>
              <a:rPr lang="it-IT" dirty="0" smtClean="0"/>
              <a:t>-linguaggio verbale</a:t>
            </a:r>
          </a:p>
          <a:p>
            <a:r>
              <a:rPr lang="it-IT" dirty="0" smtClean="0"/>
              <a:t>-</a:t>
            </a:r>
            <a:r>
              <a:rPr lang="it-IT" dirty="0"/>
              <a:t>tono di </a:t>
            </a:r>
            <a:r>
              <a:rPr lang="it-IT" dirty="0" smtClean="0"/>
              <a:t>voce</a:t>
            </a:r>
          </a:p>
          <a:p>
            <a:r>
              <a:rPr lang="it-IT" dirty="0" smtClean="0"/>
              <a:t>-espressioni facciali</a:t>
            </a:r>
          </a:p>
          <a:p>
            <a:r>
              <a:rPr lang="it-IT" dirty="0" smtClean="0"/>
              <a:t>-linguaggio del corpo</a:t>
            </a:r>
          </a:p>
          <a:p>
            <a:r>
              <a:rPr lang="it-IT" dirty="0" smtClean="0"/>
              <a:t>-contesti situazionali</a:t>
            </a:r>
          </a:p>
          <a:p>
            <a:endParaRPr lang="it-IT" dirty="0"/>
          </a:p>
          <a:p>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1270000" y="1485900"/>
            <a:ext cx="2076861" cy="369332"/>
          </a:xfrm>
          <a:prstGeom prst="rect">
            <a:avLst/>
          </a:prstGeom>
          <a:noFill/>
        </p:spPr>
        <p:txBody>
          <a:bodyPr wrap="none" rtlCol="0">
            <a:spAutoFit/>
          </a:bodyPr>
          <a:lstStyle/>
          <a:p>
            <a:r>
              <a:rPr lang="it-IT" dirty="0" smtClean="0"/>
              <a:t>Perché usare video?</a:t>
            </a:r>
            <a:endParaRPr lang="it-IT" dirty="0"/>
          </a:p>
        </p:txBody>
      </p:sp>
      <p:sp>
        <p:nvSpPr>
          <p:cNvPr id="4" name="CasellaDiTesto 3"/>
          <p:cNvSpPr txBox="1"/>
          <p:nvPr/>
        </p:nvSpPr>
        <p:spPr>
          <a:xfrm>
            <a:off x="914400" y="2578100"/>
            <a:ext cx="7886700" cy="3693319"/>
          </a:xfrm>
          <a:prstGeom prst="rect">
            <a:avLst/>
          </a:prstGeom>
          <a:noFill/>
        </p:spPr>
        <p:txBody>
          <a:bodyPr wrap="square" rtlCol="0">
            <a:spAutoFit/>
          </a:bodyPr>
          <a:lstStyle/>
          <a:p>
            <a:pPr marL="742950" lvl="1" indent="-285750">
              <a:buFontTx/>
              <a:buChar char="-"/>
            </a:pPr>
            <a:r>
              <a:rPr lang="it-IT" dirty="0" smtClean="0"/>
              <a:t>Interesse più elevato che alza la motivazione e il livello di attenzione</a:t>
            </a:r>
          </a:p>
          <a:p>
            <a:pPr lvl="1"/>
            <a:r>
              <a:rPr lang="it-IT" dirty="0"/>
              <a:t> </a:t>
            </a:r>
            <a:r>
              <a:rPr lang="it-IT" dirty="0" smtClean="0"/>
              <a:t>     specialmente per le persone con disturbo dello spettro autistico</a:t>
            </a:r>
          </a:p>
          <a:p>
            <a:pPr marL="742950" lvl="1" indent="-285750">
              <a:buFontTx/>
              <a:buChar char="-"/>
            </a:pPr>
            <a:r>
              <a:rPr lang="it-IT" dirty="0" smtClean="0"/>
              <a:t>Molti studi hanno comprovato l’efficacia e l’efficienza della sua forza nel processo di generalizzazione delle abilità apprese</a:t>
            </a:r>
          </a:p>
          <a:p>
            <a:pPr marL="742950" lvl="1" indent="-285750">
              <a:buFontTx/>
              <a:buChar char="-"/>
            </a:pPr>
            <a:r>
              <a:rPr lang="it-IT" dirty="0" smtClean="0"/>
              <a:t>I tape possono essere prodotti da genitori, terapisti, insegnanti o figure professionali</a:t>
            </a:r>
          </a:p>
          <a:p>
            <a:pPr marL="742950" lvl="1" indent="-285750">
              <a:buFontTx/>
              <a:buChar char="-"/>
            </a:pPr>
            <a:r>
              <a:rPr lang="it-IT" dirty="0" smtClean="0"/>
              <a:t>Il video offre la possibilità di osservare, imitare, imparare abilità e comportamenti dei loro compagni</a:t>
            </a:r>
          </a:p>
          <a:p>
            <a:pPr marL="742950" lvl="1" indent="-285750">
              <a:buFontTx/>
              <a:buChar char="-"/>
            </a:pPr>
            <a:r>
              <a:rPr lang="it-IT" dirty="0" smtClean="0"/>
              <a:t>Molte ricerche hanno dimostrato che tanti bambini con autismo (o spettro) processano le informazioni visive più efficacemente delle informazioni udite; per tanto usare video si sfrutta il loro punto di forza per sopperire alle loro debolezze</a:t>
            </a:r>
            <a:endParaRPr lang="it-IT" dirty="0"/>
          </a:p>
          <a:p>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4" name="Segnaposto testo 3"/>
          <p:cNvSpPr>
            <a:spLocks noGrp="1"/>
          </p:cNvSpPr>
          <p:nvPr>
            <p:ph type="body" idx="1"/>
          </p:nvPr>
        </p:nvSpPr>
        <p:spPr>
          <a:xfrm>
            <a:off x="393698" y="2197100"/>
            <a:ext cx="8407402" cy="4254499"/>
          </a:xfrm>
        </p:spPr>
        <p:txBody>
          <a:bodyPr>
            <a:normAutofit/>
          </a:bodyPr>
          <a:lstStyle/>
          <a:p>
            <a:endParaRPr lang="it-IT" dirty="0" smtClean="0"/>
          </a:p>
          <a:p>
            <a:r>
              <a:rPr lang="it-IT" dirty="0" smtClean="0"/>
              <a:t>PRIMA ..</a:t>
            </a:r>
            <a:r>
              <a:rPr lang="it-IT" dirty="0"/>
              <a:t>. </a:t>
            </a:r>
            <a:r>
              <a:rPr lang="it-IT" dirty="0">
                <a:solidFill>
                  <a:schemeClr val="accent6">
                    <a:lumMod val="75000"/>
                  </a:schemeClr>
                </a:solidFill>
              </a:rPr>
              <a:t>gestire la classe = mantenere disciplina  </a:t>
            </a:r>
          </a:p>
          <a:p>
            <a:endParaRPr lang="it-IT" dirty="0">
              <a:solidFill>
                <a:schemeClr val="accent6">
                  <a:lumMod val="75000"/>
                </a:schemeClr>
              </a:solidFill>
            </a:endParaRPr>
          </a:p>
          <a:p>
            <a:pPr algn="just"/>
            <a:r>
              <a:rPr lang="it-IT" dirty="0"/>
              <a:t>= controllare i comportamenti </a:t>
            </a:r>
            <a:r>
              <a:rPr lang="it-IT" dirty="0" smtClean="0"/>
              <a:t>inadeguati </a:t>
            </a:r>
            <a:r>
              <a:rPr lang="it-IT" dirty="0"/>
              <a:t>nei loro vari aspetti, dalla nascita di un problema alla manifestazione sociale attraverso atteggiamenti e comportamenti non conformi, attuando le azioni educative idonee a correggere e modificare simili condotte;</a:t>
            </a:r>
          </a:p>
          <a:p>
            <a:pPr algn="just"/>
            <a:endParaRPr lang="it-IT" dirty="0"/>
          </a:p>
          <a:p>
            <a:pPr algn="just"/>
            <a:r>
              <a:rPr lang="it-IT" dirty="0"/>
              <a:t>= ristabilire l’ordine</a:t>
            </a:r>
          </a:p>
          <a:p>
            <a:r>
              <a:rPr lang="it-IT" dirty="0" smtClean="0">
                <a:solidFill>
                  <a:schemeClr val="accent6">
                    <a:lumMod val="75000"/>
                  </a:schemeClr>
                </a:solidFill>
              </a:rPr>
              <a:t> </a:t>
            </a:r>
          </a:p>
          <a:p>
            <a:r>
              <a:rPr lang="it-IT" dirty="0"/>
              <a:t>insegnante = preparazione disciplina di insegnamento</a:t>
            </a:r>
          </a:p>
          <a:p>
            <a:r>
              <a:rPr lang="it-IT" dirty="0"/>
              <a:t>(</a:t>
            </a:r>
            <a:r>
              <a:rPr lang="it-IT" dirty="0" err="1"/>
              <a:t>don’t</a:t>
            </a:r>
            <a:r>
              <a:rPr lang="it-IT" dirty="0"/>
              <a:t> smile </a:t>
            </a:r>
            <a:r>
              <a:rPr lang="it-IT" dirty="0" err="1"/>
              <a:t>until</a:t>
            </a:r>
            <a:r>
              <a:rPr lang="it-IT" dirty="0"/>
              <a:t> Christmas: sii duro e gli studenti ti rispetteranno)</a:t>
            </a:r>
          </a:p>
          <a:p>
            <a:endParaRPr lang="it-IT" dirty="0">
              <a:solidFill>
                <a:schemeClr val="accent6">
                  <a:lumMod val="75000"/>
                </a:schemeClr>
              </a:solidFill>
            </a:endParaRPr>
          </a:p>
          <a:p>
            <a:endParaRPr lang="it-IT" dirty="0"/>
          </a:p>
          <a:p>
            <a:endParaRPr lang="it-IT" dirty="0" smtClean="0"/>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grpSp>
        <p:nvGrpSpPr>
          <p:cNvPr id="7" name="Gruppo 6"/>
          <p:cNvGrpSpPr/>
          <p:nvPr/>
        </p:nvGrpSpPr>
        <p:grpSpPr>
          <a:xfrm>
            <a:off x="818744" y="412344"/>
            <a:ext cx="1562912" cy="781456"/>
            <a:chOff x="5326609" y="1955"/>
            <a:chExt cx="1562912" cy="781456"/>
          </a:xfrm>
        </p:grpSpPr>
        <p:sp>
          <p:nvSpPr>
            <p:cNvPr id="13" name="Rettangolo arrotondato 12"/>
            <p:cNvSpPr/>
            <p:nvPr/>
          </p:nvSpPr>
          <p:spPr>
            <a:xfrm>
              <a:off x="5326609"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tangolo 13"/>
            <p:cNvSpPr/>
            <p:nvPr/>
          </p:nvSpPr>
          <p:spPr>
            <a:xfrm>
              <a:off x="5349497"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8" name="Connettore 1 5"/>
          <p:cNvSpPr/>
          <p:nvPr/>
        </p:nvSpPr>
        <p:spPr>
          <a:xfrm>
            <a:off x="1241736" y="1193800"/>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uppo 14"/>
          <p:cNvGrpSpPr/>
          <p:nvPr/>
        </p:nvGrpSpPr>
        <p:grpSpPr>
          <a:xfrm>
            <a:off x="1398027" y="1285672"/>
            <a:ext cx="1250329" cy="781456"/>
            <a:chOff x="5639192" y="1955596"/>
            <a:chExt cx="1250329" cy="781456"/>
          </a:xfrm>
        </p:grpSpPr>
        <p:sp>
          <p:nvSpPr>
            <p:cNvPr id="16" name="Rettangolo arrotondato 15"/>
            <p:cNvSpPr/>
            <p:nvPr/>
          </p:nvSpPr>
          <p:spPr>
            <a:xfrm>
              <a:off x="5639192" y="195559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ttangolo 16"/>
            <p:cNvSpPr/>
            <p:nvPr/>
          </p:nvSpPr>
          <p:spPr>
            <a:xfrm>
              <a:off x="5662080" y="197848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ripensare il ruolo dell’insegnante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723901" y="1193800"/>
            <a:ext cx="7683499" cy="4524316"/>
          </a:xfrm>
          <a:prstGeom prst="rect">
            <a:avLst/>
          </a:prstGeom>
          <a:noFill/>
        </p:spPr>
        <p:txBody>
          <a:bodyPr wrap="square" rtlCol="0">
            <a:spAutoFit/>
          </a:bodyPr>
          <a:lstStyle/>
          <a:p>
            <a:pPr marL="285750" lvl="1" indent="-285750">
              <a:buFontTx/>
              <a:buChar char="-"/>
            </a:pPr>
            <a:r>
              <a:rPr lang="it-IT" dirty="0" smtClean="0"/>
              <a:t>Molte persone con autismo pensano per immagini mentali, non per linguaggio. “</a:t>
            </a:r>
            <a:r>
              <a:rPr lang="it-IT" dirty="0" err="1" smtClean="0"/>
              <a:t>All</a:t>
            </a:r>
            <a:r>
              <a:rPr lang="it-IT" dirty="0" smtClean="0"/>
              <a:t> </a:t>
            </a:r>
            <a:r>
              <a:rPr lang="it-IT" dirty="0" err="1"/>
              <a:t>my</a:t>
            </a:r>
            <a:r>
              <a:rPr lang="it-IT" dirty="0"/>
              <a:t> </a:t>
            </a:r>
            <a:r>
              <a:rPr lang="it-IT" dirty="0" err="1"/>
              <a:t>thoughts</a:t>
            </a:r>
            <a:r>
              <a:rPr lang="it-IT" dirty="0"/>
              <a:t> are </a:t>
            </a:r>
            <a:r>
              <a:rPr lang="it-IT" dirty="0" err="1"/>
              <a:t>like</a:t>
            </a:r>
            <a:r>
              <a:rPr lang="it-IT" dirty="0"/>
              <a:t> </a:t>
            </a:r>
            <a:r>
              <a:rPr lang="it-IT" dirty="0" err="1"/>
              <a:t>videotapes</a:t>
            </a:r>
            <a:r>
              <a:rPr lang="it-IT" dirty="0"/>
              <a:t> </a:t>
            </a:r>
            <a:r>
              <a:rPr lang="it-IT" dirty="0" err="1"/>
              <a:t>running</a:t>
            </a:r>
            <a:r>
              <a:rPr lang="it-IT" dirty="0"/>
              <a:t> in </a:t>
            </a:r>
            <a:r>
              <a:rPr lang="it-IT" dirty="0" err="1"/>
              <a:t>my</a:t>
            </a:r>
            <a:r>
              <a:rPr lang="it-IT" dirty="0"/>
              <a:t> </a:t>
            </a:r>
            <a:r>
              <a:rPr lang="it-IT" dirty="0" err="1"/>
              <a:t>imagination</a:t>
            </a:r>
            <a:r>
              <a:rPr lang="it-IT" dirty="0"/>
              <a:t>. </a:t>
            </a:r>
            <a:r>
              <a:rPr lang="it-IT" dirty="0" err="1"/>
              <a:t>Pictures</a:t>
            </a:r>
            <a:r>
              <a:rPr lang="it-IT" dirty="0"/>
              <a:t> are </a:t>
            </a:r>
            <a:r>
              <a:rPr lang="it-IT" dirty="0" err="1"/>
              <a:t>my</a:t>
            </a:r>
            <a:r>
              <a:rPr lang="it-IT" dirty="0"/>
              <a:t> first </a:t>
            </a:r>
            <a:r>
              <a:rPr lang="it-IT" dirty="0" err="1"/>
              <a:t>language</a:t>
            </a:r>
            <a:r>
              <a:rPr lang="it-IT" dirty="0"/>
              <a:t>, and </a:t>
            </a:r>
            <a:r>
              <a:rPr lang="it-IT" dirty="0" err="1"/>
              <a:t>words</a:t>
            </a:r>
            <a:r>
              <a:rPr lang="it-IT" dirty="0"/>
              <a:t> are </a:t>
            </a:r>
            <a:r>
              <a:rPr lang="it-IT" dirty="0" err="1"/>
              <a:t>my</a:t>
            </a:r>
            <a:r>
              <a:rPr lang="it-IT" dirty="0"/>
              <a:t> </a:t>
            </a:r>
            <a:r>
              <a:rPr lang="it-IT" dirty="0" err="1"/>
              <a:t>second</a:t>
            </a:r>
            <a:r>
              <a:rPr lang="it-IT" dirty="0"/>
              <a:t> </a:t>
            </a:r>
            <a:r>
              <a:rPr lang="it-IT" dirty="0" err="1"/>
              <a:t>language</a:t>
            </a:r>
            <a:r>
              <a:rPr lang="it-IT" dirty="0"/>
              <a:t>.” </a:t>
            </a:r>
            <a:endParaRPr lang="it-IT" dirty="0" smtClean="0"/>
          </a:p>
          <a:p>
            <a:pPr marL="0" lvl="1"/>
            <a:r>
              <a:rPr lang="it-IT" dirty="0" smtClean="0"/>
              <a:t>	</a:t>
            </a:r>
            <a:r>
              <a:rPr lang="it-IT" sz="1400" dirty="0" smtClean="0"/>
              <a:t>(</a:t>
            </a:r>
            <a:r>
              <a:rPr lang="it-IT" sz="1400" dirty="0" err="1" smtClean="0"/>
              <a:t>Teaching</a:t>
            </a:r>
            <a:r>
              <a:rPr lang="it-IT" sz="1400" dirty="0" smtClean="0"/>
              <a:t> </a:t>
            </a:r>
            <a:r>
              <a:rPr lang="it-IT" sz="1400" dirty="0" err="1"/>
              <a:t>Tips</a:t>
            </a:r>
            <a:r>
              <a:rPr lang="it-IT" sz="1400" dirty="0"/>
              <a:t> for </a:t>
            </a:r>
            <a:r>
              <a:rPr lang="it-IT" sz="1400" dirty="0" err="1"/>
              <a:t>Children</a:t>
            </a:r>
            <a:r>
              <a:rPr lang="it-IT" sz="1400" dirty="0"/>
              <a:t> and </a:t>
            </a:r>
            <a:r>
              <a:rPr lang="it-IT" sz="1400" dirty="0" err="1"/>
              <a:t>Adults</a:t>
            </a:r>
            <a:r>
              <a:rPr lang="it-IT" sz="1400" dirty="0"/>
              <a:t> with </a:t>
            </a:r>
            <a:r>
              <a:rPr lang="it-IT" sz="1400" dirty="0" err="1"/>
              <a:t>Autism</a:t>
            </a:r>
            <a:r>
              <a:rPr lang="it-IT" sz="1400" dirty="0"/>
              <a:t>, </a:t>
            </a:r>
            <a:r>
              <a:rPr lang="it-IT" sz="1400" dirty="0" err="1"/>
              <a:t>Temple</a:t>
            </a:r>
            <a:r>
              <a:rPr lang="it-IT" sz="1400" dirty="0"/>
              <a:t> </a:t>
            </a:r>
            <a:r>
              <a:rPr lang="it-IT" sz="1400" dirty="0" err="1"/>
              <a:t>Grandin</a:t>
            </a:r>
            <a:r>
              <a:rPr lang="it-IT" sz="1400" dirty="0"/>
              <a:t>, </a:t>
            </a:r>
            <a:r>
              <a:rPr lang="it-IT" sz="1400" dirty="0" err="1"/>
              <a:t>Ph.D</a:t>
            </a:r>
            <a:r>
              <a:rPr lang="it-IT" sz="1400" dirty="0" smtClean="0"/>
              <a:t>.) </a:t>
            </a:r>
            <a:endParaRPr lang="it-IT" sz="1400" dirty="0"/>
          </a:p>
          <a:p>
            <a:pPr marL="285750" indent="-285750">
              <a:buFontTx/>
              <a:buChar char="-"/>
            </a:pPr>
            <a:r>
              <a:rPr lang="it-IT" dirty="0"/>
              <a:t>M</a:t>
            </a:r>
            <a:r>
              <a:rPr lang="it-IT" dirty="0" smtClean="0"/>
              <a:t>olti bambini con spettro autistico amano vedere e rivedere lo stesso video ripetutamente per cui il video può motivarli a ripetere ciò che vedono; la ripetuta esposizione e la pratica aiutano il bambino ad acquisire nuove abilità.</a:t>
            </a:r>
          </a:p>
          <a:p>
            <a:pPr marL="285750" indent="-285750">
              <a:buFontTx/>
              <a:buChar char="-"/>
            </a:pPr>
            <a:r>
              <a:rPr lang="it-IT" dirty="0" smtClean="0"/>
              <a:t>Può rivedere i video in più contesti riducendo l’ansia</a:t>
            </a:r>
          </a:p>
          <a:p>
            <a:pPr marL="285750" indent="-285750">
              <a:buFontTx/>
              <a:buChar char="-"/>
            </a:pPr>
            <a:r>
              <a:rPr lang="it-IT" dirty="0" smtClean="0"/>
              <a:t>I bambini </a:t>
            </a:r>
            <a:r>
              <a:rPr lang="it-IT" dirty="0"/>
              <a:t>possono imitare linguaggio e motricità</a:t>
            </a:r>
          </a:p>
          <a:p>
            <a:pPr marL="285750" indent="-285750">
              <a:buFontTx/>
              <a:buChar char="-"/>
            </a:pPr>
            <a:r>
              <a:rPr lang="it-IT" dirty="0"/>
              <a:t>Imparano a mettersi nei panni dell’altro attraverso schermate introduttive “cosa stanno pensando?”</a:t>
            </a:r>
          </a:p>
          <a:p>
            <a:pPr marL="285750" indent="-285750">
              <a:buFontTx/>
              <a:buChar char="-"/>
            </a:pPr>
            <a:r>
              <a:rPr lang="it-IT" dirty="0"/>
              <a:t>Possono fermare il video, analizzarlo, discuterlo con l’aiuto dell’educatore</a:t>
            </a:r>
          </a:p>
          <a:p>
            <a:pPr marL="285750" indent="-285750">
              <a:buFontTx/>
              <a:buChar char="-"/>
            </a:pPr>
            <a:endParaRPr lang="it-IT" dirty="0" smtClean="0"/>
          </a:p>
          <a:p>
            <a:pPr marL="285750" indent="-285750">
              <a:buFontTx/>
              <a:buChar char="-"/>
            </a:pPr>
            <a:endParaRPr lang="it-IT" dirty="0"/>
          </a:p>
          <a:p>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5" name="CasellaDiTesto 4"/>
          <p:cNvSpPr txBox="1"/>
          <p:nvPr/>
        </p:nvSpPr>
        <p:spPr>
          <a:xfrm>
            <a:off x="787400" y="1676400"/>
            <a:ext cx="8013700" cy="3970318"/>
          </a:xfrm>
          <a:prstGeom prst="rect">
            <a:avLst/>
          </a:prstGeom>
          <a:noFill/>
        </p:spPr>
        <p:txBody>
          <a:bodyPr wrap="square" rtlCol="0">
            <a:spAutoFit/>
          </a:bodyPr>
          <a:lstStyle/>
          <a:p>
            <a:r>
              <a:rPr lang="it-IT" dirty="0" smtClean="0"/>
              <a:t>Come creare un film?</a:t>
            </a:r>
          </a:p>
          <a:p>
            <a:endParaRPr lang="it-IT" dirty="0" smtClean="0"/>
          </a:p>
          <a:p>
            <a:r>
              <a:rPr lang="it-IT" dirty="0" smtClean="0"/>
              <a:t>-Scrivere prima l’obiettivo e gli </a:t>
            </a:r>
            <a:r>
              <a:rPr lang="it-IT" dirty="0" err="1" smtClean="0"/>
              <a:t>step</a:t>
            </a:r>
            <a:r>
              <a:rPr lang="it-IT" dirty="0" smtClean="0"/>
              <a:t> per raggiungerlo</a:t>
            </a:r>
          </a:p>
          <a:p>
            <a:r>
              <a:rPr lang="it-IT" dirty="0" smtClean="0"/>
              <a:t>-Insegnare un comportamento o una abilità filmando il luogo in cui normalmente si svolge (adulto o bambino)</a:t>
            </a:r>
          </a:p>
          <a:p>
            <a:r>
              <a:rPr lang="it-IT" dirty="0" smtClean="0"/>
              <a:t>-per insegnare abilità sociali registrare abilità socialmente vicine al vissuto del bambino e le interazioni con altre persone</a:t>
            </a:r>
          </a:p>
          <a:p>
            <a:r>
              <a:rPr lang="it-IT" dirty="0" smtClean="0"/>
              <a:t>-creare filmati semplici e divertenti da guardare proiettandoli con costanza </a:t>
            </a:r>
            <a:r>
              <a:rPr lang="it-IT" dirty="0"/>
              <a:t>e quando necessario </a:t>
            </a:r>
            <a:r>
              <a:rPr lang="it-IT" dirty="0" smtClean="0"/>
              <a:t>modificarli in </a:t>
            </a:r>
            <a:r>
              <a:rPr lang="it-IT" dirty="0"/>
              <a:t>modo che lo studente sarà motivato a </a:t>
            </a:r>
            <a:r>
              <a:rPr lang="it-IT" dirty="0" smtClean="0"/>
              <a:t>guardarli </a:t>
            </a:r>
            <a:r>
              <a:rPr lang="it-IT" dirty="0"/>
              <a:t>molte volte.</a:t>
            </a:r>
          </a:p>
          <a:p>
            <a:r>
              <a:rPr lang="it-IT" dirty="0"/>
              <a:t>-</a:t>
            </a:r>
            <a:r>
              <a:rPr lang="it-IT" dirty="0" smtClean="0"/>
              <a:t>coinvolgere più ambienti di vita</a:t>
            </a:r>
          </a:p>
          <a:p>
            <a:endParaRPr lang="it-IT" dirty="0" smtClean="0"/>
          </a:p>
          <a:p>
            <a:r>
              <a:rPr lang="it-IT" dirty="0" smtClean="0"/>
              <a:t> </a:t>
            </a:r>
            <a:endParaRPr lang="it-IT" dirty="0"/>
          </a:p>
          <a:p>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96459" y="836712"/>
            <a:ext cx="7235981" cy="792088"/>
          </a:xfrm>
        </p:spPr>
        <p:txBody>
          <a:bodyPr anchor="t">
            <a:noAutofit/>
          </a:bodyPr>
          <a:lstStyle/>
          <a:p>
            <a:pPr algn="ctr"/>
            <a:r>
              <a:rPr lang="it-IT" sz="2000" dirty="0" smtClean="0">
                <a:solidFill>
                  <a:srgbClr val="FF0000"/>
                </a:solidFill>
                <a:effectLst/>
                <a:latin typeface="+mn-lt"/>
                <a:ea typeface="+mn-ea"/>
                <a:cs typeface="+mn-cs"/>
              </a:rPr>
              <a:t>Il </a:t>
            </a:r>
            <a:r>
              <a:rPr lang="it-IT" sz="2000" dirty="0" err="1" smtClean="0">
                <a:solidFill>
                  <a:srgbClr val="FF0000"/>
                </a:solidFill>
                <a:effectLst/>
                <a:latin typeface="+mn-lt"/>
                <a:ea typeface="+mn-ea"/>
                <a:cs typeface="+mn-cs"/>
              </a:rPr>
              <a:t>coaching</a:t>
            </a:r>
            <a:endParaRPr lang="it-IT" sz="1600" dirty="0">
              <a:solidFill>
                <a:srgbClr val="FF0000"/>
              </a:solidFill>
              <a:effectLst/>
              <a:latin typeface="+mn-lt"/>
              <a:ea typeface="+mn-ea"/>
              <a:cs typeface="+mn-cs"/>
            </a:endParaRPr>
          </a:p>
        </p:txBody>
      </p:sp>
      <p:sp>
        <p:nvSpPr>
          <p:cNvPr id="3" name="Sottotitolo 2"/>
          <p:cNvSpPr>
            <a:spLocks noGrp="1"/>
          </p:cNvSpPr>
          <p:nvPr>
            <p:ph type="subTitle" idx="1"/>
          </p:nvPr>
        </p:nvSpPr>
        <p:spPr>
          <a:xfrm>
            <a:off x="899592" y="1641500"/>
            <a:ext cx="8244408" cy="4975608"/>
          </a:xfrm>
        </p:spPr>
        <p:txBody>
          <a:bodyPr>
            <a:normAutofit/>
          </a:bodyPr>
          <a:lstStyle/>
          <a:p>
            <a:pPr algn="l"/>
            <a:r>
              <a:rPr lang="it-IT" sz="2000" dirty="0" smtClean="0">
                <a:solidFill>
                  <a:schemeClr val="tx1"/>
                </a:solidFill>
              </a:rPr>
              <a:t>Origini </a:t>
            </a:r>
            <a:r>
              <a:rPr lang="it-IT" sz="2000" dirty="0">
                <a:solidFill>
                  <a:schemeClr val="tx1"/>
                </a:solidFill>
              </a:rPr>
              <a:t>della MAIEUTICA ovvero dell’arte che consiste nel mettere in grado l’allievo, MEDIANTE IL DIALOGO, di acquisire progressiva consapevolezza della verità che è dentro di </a:t>
            </a:r>
            <a:r>
              <a:rPr lang="it-IT" sz="2000" dirty="0" smtClean="0">
                <a:solidFill>
                  <a:schemeClr val="tx1"/>
                </a:solidFill>
              </a:rPr>
              <a:t>lui. </a:t>
            </a:r>
          </a:p>
          <a:p>
            <a:pPr algn="l"/>
            <a:r>
              <a:rPr lang="it-IT" sz="2000" dirty="0">
                <a:solidFill>
                  <a:schemeClr val="tx1"/>
                </a:solidFill>
              </a:rPr>
              <a:t/>
            </a:r>
            <a:br>
              <a:rPr lang="it-IT" sz="2000" dirty="0">
                <a:solidFill>
                  <a:schemeClr val="tx1"/>
                </a:solidFill>
              </a:rPr>
            </a:br>
            <a:r>
              <a:rPr lang="it-IT" sz="2000" dirty="0" smtClean="0">
                <a:solidFill>
                  <a:schemeClr val="tx1"/>
                </a:solidFill>
              </a:rPr>
              <a:t>“</a:t>
            </a:r>
            <a:r>
              <a:rPr lang="it-IT" sz="2000" dirty="0">
                <a:solidFill>
                  <a:schemeClr val="tx1"/>
                </a:solidFill>
              </a:rPr>
              <a:t>Conoscere se </a:t>
            </a:r>
            <a:r>
              <a:rPr lang="it-IT" sz="2000" dirty="0" smtClean="0">
                <a:solidFill>
                  <a:schemeClr val="tx1"/>
                </a:solidFill>
              </a:rPr>
              <a:t>stessi” (Socrate)</a:t>
            </a:r>
          </a:p>
          <a:p>
            <a:pPr algn="l"/>
            <a:r>
              <a:rPr lang="it-IT" sz="2000" dirty="0" smtClean="0">
                <a:solidFill>
                  <a:schemeClr val="tx1"/>
                </a:solidFill>
              </a:rPr>
              <a:t>“</a:t>
            </a:r>
            <a:r>
              <a:rPr lang="it-IT" sz="2000" dirty="0">
                <a:solidFill>
                  <a:schemeClr val="tx1"/>
                </a:solidFill>
              </a:rPr>
              <a:t>Diventa ciò che sei” </a:t>
            </a:r>
            <a:r>
              <a:rPr lang="it-IT" sz="2000" dirty="0" smtClean="0">
                <a:solidFill>
                  <a:schemeClr val="tx1"/>
                </a:solidFill>
              </a:rPr>
              <a:t>(Pindaro)</a:t>
            </a:r>
          </a:p>
          <a:p>
            <a:pPr algn="l"/>
            <a:r>
              <a:rPr lang="it-IT" sz="2000" dirty="0" smtClean="0">
                <a:solidFill>
                  <a:schemeClr val="tx1"/>
                </a:solidFill>
              </a:rPr>
              <a:t>“</a:t>
            </a:r>
            <a:r>
              <a:rPr lang="it-IT" sz="2000" dirty="0">
                <a:solidFill>
                  <a:schemeClr val="tx1"/>
                </a:solidFill>
              </a:rPr>
              <a:t>Basta trovare il coraggio di percorrere la via” </a:t>
            </a:r>
            <a:r>
              <a:rPr lang="it-IT" sz="2000" dirty="0" smtClean="0">
                <a:solidFill>
                  <a:schemeClr val="tx1"/>
                </a:solidFill>
              </a:rPr>
              <a:t>(Parmenide)</a:t>
            </a:r>
          </a:p>
          <a:p>
            <a:pPr algn="l"/>
            <a:r>
              <a:rPr lang="it-IT" sz="2000" dirty="0" smtClean="0">
                <a:solidFill>
                  <a:schemeClr val="tx1"/>
                </a:solidFill>
              </a:rPr>
              <a:t>“</a:t>
            </a:r>
            <a:r>
              <a:rPr lang="it-IT" sz="2000" dirty="0">
                <a:solidFill>
                  <a:schemeClr val="tx1"/>
                </a:solidFill>
              </a:rPr>
              <a:t>L’unica cosa permanente è il </a:t>
            </a:r>
            <a:r>
              <a:rPr lang="it-IT" sz="2000" dirty="0" smtClean="0">
                <a:solidFill>
                  <a:schemeClr val="tx1"/>
                </a:solidFill>
              </a:rPr>
              <a:t>cambiamento” (Eraclito)</a:t>
            </a:r>
          </a:p>
          <a:p>
            <a:pPr algn="l"/>
            <a:endParaRPr lang="it-IT" sz="2000" dirty="0" smtClean="0">
              <a:solidFill>
                <a:schemeClr val="tx1"/>
              </a:solidFill>
            </a:endParaRPr>
          </a:p>
          <a:p>
            <a:pPr algn="l"/>
            <a:r>
              <a:rPr lang="it-IT" sz="2000" dirty="0">
                <a:solidFill>
                  <a:schemeClr val="tx1"/>
                </a:solidFill>
              </a:rPr>
              <a:t>P</a:t>
            </a:r>
            <a:r>
              <a:rPr lang="it-IT" sz="2000" dirty="0" smtClean="0">
                <a:solidFill>
                  <a:schemeClr val="tx1"/>
                </a:solidFill>
              </a:rPr>
              <a:t>oi </a:t>
            </a:r>
            <a:r>
              <a:rPr lang="it-IT" sz="2000" dirty="0">
                <a:solidFill>
                  <a:schemeClr val="tx1"/>
                </a:solidFill>
              </a:rPr>
              <a:t>si è affermato negli Stati Uniti oltre 20 anni fa come tecnica per incrementare la performance </a:t>
            </a:r>
            <a:r>
              <a:rPr lang="it-IT" sz="2000" dirty="0" smtClean="0">
                <a:solidFill>
                  <a:schemeClr val="tx1"/>
                </a:solidFill>
              </a:rPr>
              <a:t>sportiva. Da pochi anni è stato introdotto in Italia. </a:t>
            </a:r>
          </a:p>
          <a:p>
            <a:pPr algn="l"/>
            <a:r>
              <a:rPr lang="it-IT" sz="2000" dirty="0" smtClean="0">
                <a:solidFill>
                  <a:schemeClr val="tx1"/>
                </a:solidFill>
              </a:rPr>
              <a:t>Affonda </a:t>
            </a:r>
            <a:r>
              <a:rPr lang="it-IT" sz="2000" dirty="0">
                <a:solidFill>
                  <a:schemeClr val="tx1"/>
                </a:solidFill>
              </a:rPr>
              <a:t>le sue radici nelle Neuroscienze e nel Business Management. </a:t>
            </a: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637801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2300" y="836712"/>
            <a:ext cx="8093103" cy="1368152"/>
          </a:xfrm>
        </p:spPr>
        <p:txBody>
          <a:bodyPr anchor="t">
            <a:noAutofit/>
          </a:bodyPr>
          <a:lstStyle/>
          <a:p>
            <a:pPr algn="ctr"/>
            <a:r>
              <a:rPr lang="it-IT" sz="3600" b="0" i="1" dirty="0"/>
              <a:t>“La vita che vuoi è la sola che avrai</a:t>
            </a:r>
            <a:r>
              <a:rPr lang="it-IT" sz="3600" b="0" i="1" dirty="0" smtClean="0"/>
              <a:t>”</a:t>
            </a:r>
            <a:r>
              <a:rPr lang="it-IT" sz="1800" b="0" i="1" dirty="0" smtClean="0"/>
              <a:t> </a:t>
            </a:r>
            <a:r>
              <a:rPr lang="it-IT" sz="1800" b="0" i="1" dirty="0"/>
              <a:t>(W.T. </a:t>
            </a:r>
            <a:r>
              <a:rPr lang="it-IT" sz="1800" b="0" i="1" dirty="0" err="1"/>
              <a:t>Galley</a:t>
            </a:r>
            <a:r>
              <a:rPr lang="it-IT" sz="1800" b="0" i="1" dirty="0"/>
              <a:t>)</a:t>
            </a:r>
            <a:r>
              <a:rPr lang="it-IT" sz="3600" b="0" i="1" dirty="0"/>
              <a:t/>
            </a:r>
            <a:br>
              <a:rPr lang="it-IT" sz="3600" b="0" i="1" dirty="0"/>
            </a:br>
            <a:endParaRPr lang="it-IT" sz="1600" dirty="0">
              <a:solidFill>
                <a:srgbClr val="FF0000"/>
              </a:solidFill>
              <a:effectLst/>
              <a:latin typeface="+mn-lt"/>
              <a:ea typeface="+mn-ea"/>
              <a:cs typeface="+mn-cs"/>
            </a:endParaRPr>
          </a:p>
        </p:txBody>
      </p:sp>
      <p:sp>
        <p:nvSpPr>
          <p:cNvPr id="3" name="Sottotitolo 2"/>
          <p:cNvSpPr>
            <a:spLocks noGrp="1"/>
          </p:cNvSpPr>
          <p:nvPr>
            <p:ph type="subTitle" idx="1"/>
          </p:nvPr>
        </p:nvSpPr>
        <p:spPr>
          <a:xfrm>
            <a:off x="1331640" y="2132856"/>
            <a:ext cx="7669088" cy="4471552"/>
          </a:xfrm>
        </p:spPr>
        <p:txBody>
          <a:bodyPr>
            <a:normAutofit fontScale="70000" lnSpcReduction="20000"/>
          </a:bodyPr>
          <a:lstStyle/>
          <a:p>
            <a:pPr marL="342900" indent="-342900" algn="l">
              <a:buFont typeface="Arial" pitchFamily="34" charset="0"/>
              <a:buChar char="•"/>
            </a:pPr>
            <a:r>
              <a:rPr lang="it-IT" sz="4000" dirty="0">
                <a:solidFill>
                  <a:schemeClr val="tx1"/>
                </a:solidFill>
              </a:rPr>
              <a:t>LA VITA</a:t>
            </a:r>
            <a:r>
              <a:rPr lang="it-IT" sz="2800" dirty="0">
                <a:solidFill>
                  <a:schemeClr val="tx1"/>
                </a:solidFill>
              </a:rPr>
              <a:t>… </a:t>
            </a:r>
            <a:r>
              <a:rPr lang="it-IT" sz="2800" dirty="0" smtClean="0">
                <a:solidFill>
                  <a:schemeClr val="tx1"/>
                </a:solidFill>
              </a:rPr>
              <a:t>è </a:t>
            </a:r>
            <a:r>
              <a:rPr lang="it-IT" sz="2800" dirty="0">
                <a:solidFill>
                  <a:schemeClr val="tx1"/>
                </a:solidFill>
              </a:rPr>
              <a:t>un approccio </a:t>
            </a:r>
            <a:r>
              <a:rPr lang="it-IT" sz="2800" dirty="0" smtClean="0">
                <a:solidFill>
                  <a:schemeClr val="tx1"/>
                </a:solidFill>
              </a:rPr>
              <a:t>trasversale applicabile all’ambito individuale e lavorativo, a qualsiasi età, individualmente o in gruppo </a:t>
            </a:r>
          </a:p>
          <a:p>
            <a:pPr marL="342900" indent="-342900" algn="l">
              <a:buFont typeface="Arial" pitchFamily="34" charset="0"/>
              <a:buChar char="•"/>
            </a:pPr>
            <a:r>
              <a:rPr lang="it-IT" sz="4000" dirty="0" smtClean="0">
                <a:solidFill>
                  <a:schemeClr val="tx1"/>
                </a:solidFill>
              </a:rPr>
              <a:t>CHE </a:t>
            </a:r>
            <a:r>
              <a:rPr lang="it-IT" sz="4000" dirty="0">
                <a:solidFill>
                  <a:schemeClr val="tx1"/>
                </a:solidFill>
              </a:rPr>
              <a:t>VUOI</a:t>
            </a:r>
            <a:r>
              <a:rPr lang="it-IT" sz="2800" dirty="0">
                <a:solidFill>
                  <a:schemeClr val="tx1"/>
                </a:solidFill>
              </a:rPr>
              <a:t>... </a:t>
            </a:r>
            <a:r>
              <a:rPr lang="it-IT" sz="2800" dirty="0" smtClean="0">
                <a:solidFill>
                  <a:schemeClr val="tx1"/>
                </a:solidFill>
              </a:rPr>
              <a:t>al centro viene posta la </a:t>
            </a:r>
            <a:r>
              <a:rPr lang="it-IT" sz="2800" dirty="0">
                <a:solidFill>
                  <a:schemeClr val="tx1"/>
                </a:solidFill>
              </a:rPr>
              <a:t>dimensione motivazionale, </a:t>
            </a:r>
            <a:r>
              <a:rPr lang="it-IT" sz="2800" dirty="0" smtClean="0">
                <a:solidFill>
                  <a:schemeClr val="tx1"/>
                </a:solidFill>
              </a:rPr>
              <a:t>ciò che spinge una persona al conseguimento dei propri obiettivi</a:t>
            </a:r>
          </a:p>
          <a:p>
            <a:pPr marL="342900" indent="-342900" algn="l">
              <a:buFont typeface="Arial" pitchFamily="34" charset="0"/>
              <a:buChar char="•"/>
            </a:pPr>
            <a:r>
              <a:rPr lang="it-IT" sz="4000" dirty="0" smtClean="0">
                <a:solidFill>
                  <a:schemeClr val="tx1"/>
                </a:solidFill>
              </a:rPr>
              <a:t>E</a:t>
            </a:r>
            <a:r>
              <a:rPr lang="it-IT" sz="4000" dirty="0">
                <a:solidFill>
                  <a:schemeClr val="tx1"/>
                </a:solidFill>
              </a:rPr>
              <a:t>’ LA SOLA</a:t>
            </a:r>
            <a:r>
              <a:rPr lang="it-IT" sz="2800" dirty="0">
                <a:solidFill>
                  <a:schemeClr val="tx1"/>
                </a:solidFill>
              </a:rPr>
              <a:t>… </a:t>
            </a:r>
            <a:r>
              <a:rPr lang="it-IT" sz="2800" dirty="0" smtClean="0">
                <a:solidFill>
                  <a:schemeClr val="tx1"/>
                </a:solidFill>
              </a:rPr>
              <a:t>presa di consapevolezza della propria unicità, diversità, originalità </a:t>
            </a:r>
            <a:r>
              <a:rPr lang="it-IT" sz="2800" dirty="0">
                <a:solidFill>
                  <a:schemeClr val="tx1"/>
                </a:solidFill>
              </a:rPr>
              <a:t>e delle </a:t>
            </a:r>
            <a:r>
              <a:rPr lang="it-IT" sz="2800" dirty="0" smtClean="0">
                <a:solidFill>
                  <a:schemeClr val="tx1"/>
                </a:solidFill>
              </a:rPr>
              <a:t>risorse </a:t>
            </a:r>
            <a:r>
              <a:rPr lang="it-IT" sz="2800" dirty="0">
                <a:solidFill>
                  <a:schemeClr val="tx1"/>
                </a:solidFill>
              </a:rPr>
              <a:t>personali. </a:t>
            </a:r>
            <a:r>
              <a:rPr lang="it-IT" sz="2800" dirty="0" smtClean="0">
                <a:solidFill>
                  <a:schemeClr val="tx1"/>
                </a:solidFill>
              </a:rPr>
              <a:t>Noi </a:t>
            </a:r>
            <a:r>
              <a:rPr lang="it-IT" sz="2800" dirty="0">
                <a:solidFill>
                  <a:schemeClr val="tx1"/>
                </a:solidFill>
              </a:rPr>
              <a:t>siamo quello che siamo grazie </a:t>
            </a:r>
            <a:r>
              <a:rPr lang="it-IT" sz="2800" dirty="0" smtClean="0">
                <a:solidFill>
                  <a:schemeClr val="tx1"/>
                </a:solidFill>
              </a:rPr>
              <a:t>(o </a:t>
            </a:r>
            <a:r>
              <a:rPr lang="it-IT" sz="2800" dirty="0">
                <a:solidFill>
                  <a:schemeClr val="tx1"/>
                </a:solidFill>
              </a:rPr>
              <a:t>a </a:t>
            </a:r>
            <a:r>
              <a:rPr lang="it-IT" sz="2800" dirty="0" smtClean="0">
                <a:solidFill>
                  <a:schemeClr val="tx1"/>
                </a:solidFill>
              </a:rPr>
              <a:t>causa) </a:t>
            </a:r>
            <a:r>
              <a:rPr lang="it-IT" sz="2800" dirty="0">
                <a:solidFill>
                  <a:schemeClr val="tx1"/>
                </a:solidFill>
              </a:rPr>
              <a:t>del nostro passato, che è il nostro saggio maestro da cui imparare, per andare </a:t>
            </a:r>
            <a:r>
              <a:rPr lang="it-IT" sz="2800" dirty="0" smtClean="0">
                <a:solidFill>
                  <a:schemeClr val="tx1"/>
                </a:solidFill>
              </a:rPr>
              <a:t>avanti</a:t>
            </a:r>
          </a:p>
          <a:p>
            <a:pPr marL="342900" indent="-342900" algn="l">
              <a:buFont typeface="Arial" pitchFamily="34" charset="0"/>
              <a:buChar char="•"/>
            </a:pPr>
            <a:r>
              <a:rPr lang="it-IT" sz="4000" dirty="0" smtClean="0">
                <a:solidFill>
                  <a:schemeClr val="tx1"/>
                </a:solidFill>
              </a:rPr>
              <a:t>CHE </a:t>
            </a:r>
            <a:r>
              <a:rPr lang="it-IT" sz="4000" dirty="0">
                <a:solidFill>
                  <a:schemeClr val="tx1"/>
                </a:solidFill>
              </a:rPr>
              <a:t>AVRAI</a:t>
            </a:r>
            <a:r>
              <a:rPr lang="it-IT" sz="2800" dirty="0">
                <a:solidFill>
                  <a:schemeClr val="tx1"/>
                </a:solidFill>
              </a:rPr>
              <a:t>… Il verbo è al </a:t>
            </a:r>
            <a:r>
              <a:rPr lang="it-IT" sz="2800" dirty="0" smtClean="0">
                <a:solidFill>
                  <a:schemeClr val="tx1"/>
                </a:solidFill>
              </a:rPr>
              <a:t>futuro! dobbiamo focalizzare </a:t>
            </a:r>
            <a:r>
              <a:rPr lang="it-IT" sz="2800" dirty="0">
                <a:solidFill>
                  <a:schemeClr val="tx1"/>
                </a:solidFill>
              </a:rPr>
              <a:t>l’attenzione sui risultati che </a:t>
            </a:r>
            <a:r>
              <a:rPr lang="it-IT" sz="2800" dirty="0" smtClean="0">
                <a:solidFill>
                  <a:schemeClr val="tx1"/>
                </a:solidFill>
              </a:rPr>
              <a:t>vogliamo </a:t>
            </a:r>
            <a:r>
              <a:rPr lang="it-IT" sz="2800" dirty="0">
                <a:solidFill>
                  <a:schemeClr val="tx1"/>
                </a:solidFill>
              </a:rPr>
              <a:t>conseguire e </a:t>
            </a:r>
            <a:r>
              <a:rPr lang="it-IT" sz="2800" dirty="0" smtClean="0">
                <a:solidFill>
                  <a:schemeClr val="tx1"/>
                </a:solidFill>
              </a:rPr>
              <a:t>gettare </a:t>
            </a:r>
            <a:r>
              <a:rPr lang="it-IT" sz="2800" dirty="0">
                <a:solidFill>
                  <a:schemeClr val="tx1"/>
                </a:solidFill>
              </a:rPr>
              <a:t>un ponte tra il presente e il futuro desiderato, innescando una sorta di “pilota automatico” interiore per individuare il percorso più adeguato da seguire.</a:t>
            </a:r>
            <a:r>
              <a:rPr lang="it-IT" sz="2800" dirty="0"/>
              <a:t/>
            </a:r>
            <a:br>
              <a:rPr lang="it-IT" sz="2800" dirty="0"/>
            </a:br>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687911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1200" y="836712"/>
            <a:ext cx="8128000" cy="1368152"/>
          </a:xfrm>
        </p:spPr>
        <p:txBody>
          <a:bodyPr anchor="t">
            <a:noAutofit/>
          </a:bodyPr>
          <a:lstStyle/>
          <a:p>
            <a:pPr algn="ctr"/>
            <a:r>
              <a:rPr lang="it-IT" sz="3600" b="0" i="1" dirty="0"/>
              <a:t>“La vita che vuoi è la sola che avrai</a:t>
            </a:r>
            <a:r>
              <a:rPr lang="it-IT" sz="3600" b="0" i="1" dirty="0" smtClean="0"/>
              <a:t>” </a:t>
            </a:r>
            <a:r>
              <a:rPr lang="it-IT" sz="1800" b="0" i="1" dirty="0" smtClean="0"/>
              <a:t>(</a:t>
            </a:r>
            <a:r>
              <a:rPr lang="it-IT" sz="1800" b="0" i="1" dirty="0"/>
              <a:t>W.T. </a:t>
            </a:r>
            <a:r>
              <a:rPr lang="it-IT" sz="1800" b="0" i="1" dirty="0" err="1"/>
              <a:t>Galley</a:t>
            </a:r>
            <a:r>
              <a:rPr lang="it-IT" sz="1800" b="0" i="1" dirty="0"/>
              <a:t>)</a:t>
            </a:r>
            <a:r>
              <a:rPr lang="it-IT" sz="3600" b="0" i="1" dirty="0"/>
              <a:t/>
            </a:r>
            <a:br>
              <a:rPr lang="it-IT" sz="3600" b="0" i="1" dirty="0"/>
            </a:br>
            <a:endParaRPr lang="it-IT" sz="1600" dirty="0">
              <a:solidFill>
                <a:srgbClr val="FF0000"/>
              </a:solidFill>
              <a:effectLst/>
              <a:latin typeface="+mn-lt"/>
              <a:ea typeface="+mn-ea"/>
              <a:cs typeface="+mn-cs"/>
            </a:endParaRPr>
          </a:p>
        </p:txBody>
      </p:sp>
      <p:sp>
        <p:nvSpPr>
          <p:cNvPr id="3" name="Sottotitolo 2"/>
          <p:cNvSpPr>
            <a:spLocks noGrp="1"/>
          </p:cNvSpPr>
          <p:nvPr>
            <p:ph type="subTitle" idx="1"/>
          </p:nvPr>
        </p:nvSpPr>
        <p:spPr>
          <a:xfrm>
            <a:off x="1331640" y="2132856"/>
            <a:ext cx="7669088" cy="4471552"/>
          </a:xfrm>
        </p:spPr>
        <p:txBody>
          <a:bodyPr>
            <a:normAutofit/>
          </a:bodyPr>
          <a:lstStyle/>
          <a:p>
            <a:pPr marL="342900" indent="-342900" algn="l">
              <a:buFont typeface="Arial" pitchFamily="34" charset="0"/>
              <a:buChar char="•"/>
            </a:pPr>
            <a:r>
              <a:rPr lang="it-IT" sz="2500" dirty="0" smtClean="0">
                <a:solidFill>
                  <a:schemeClr val="tx1"/>
                </a:solidFill>
              </a:rPr>
              <a:t>è </a:t>
            </a:r>
            <a:r>
              <a:rPr lang="it-IT" sz="2500" dirty="0">
                <a:solidFill>
                  <a:schemeClr val="tx1"/>
                </a:solidFill>
              </a:rPr>
              <a:t>un processo di ricerca e scoperta personale finalizzato a sviluppare e massimizzare la consapevolezza, la responsabilità e le risorse personali del </a:t>
            </a:r>
            <a:r>
              <a:rPr lang="it-IT" sz="2500" dirty="0" err="1">
                <a:solidFill>
                  <a:schemeClr val="tx1"/>
                </a:solidFill>
              </a:rPr>
              <a:t>coachee</a:t>
            </a:r>
            <a:r>
              <a:rPr lang="it-IT" sz="2500" dirty="0">
                <a:solidFill>
                  <a:schemeClr val="tx1"/>
                </a:solidFill>
              </a:rPr>
              <a:t> </a:t>
            </a:r>
          </a:p>
          <a:p>
            <a:pPr marL="342900" indent="-342900" algn="l">
              <a:buFont typeface="Arial" pitchFamily="34" charset="0"/>
              <a:buChar char="•"/>
            </a:pPr>
            <a:r>
              <a:rPr lang="it-IT" sz="2500" dirty="0">
                <a:solidFill>
                  <a:schemeClr val="tx1"/>
                </a:solidFill>
              </a:rPr>
              <a:t>è un processo e il cambiamento avviene nel tempo</a:t>
            </a:r>
          </a:p>
          <a:p>
            <a:pPr marL="342900" indent="-342900" algn="l">
              <a:buFont typeface="Arial" pitchFamily="34" charset="0"/>
              <a:buChar char="•"/>
            </a:pPr>
            <a:r>
              <a:rPr lang="it-IT" sz="2500" dirty="0">
                <a:solidFill>
                  <a:schemeClr val="tx1"/>
                </a:solidFill>
              </a:rPr>
              <a:t>il buon esito dipende dall’impegno personale</a:t>
            </a: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003980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96459" y="836712"/>
            <a:ext cx="7235981" cy="1368152"/>
          </a:xfrm>
        </p:spPr>
        <p:txBody>
          <a:bodyPr anchor="t">
            <a:noAutofit/>
          </a:bodyPr>
          <a:lstStyle/>
          <a:p>
            <a:pPr algn="ctr"/>
            <a:r>
              <a:rPr lang="it-IT" sz="2800" b="0" i="1" dirty="0"/>
              <a:t>“L’avversario che si nasconde nella nostra mente è molto più forte di quello che troviamo dall’altra parte della rete” </a:t>
            </a:r>
            <a:r>
              <a:rPr lang="it-IT" sz="2800" b="0" i="1" dirty="0" smtClean="0"/>
              <a:t> </a:t>
            </a:r>
            <a:r>
              <a:rPr lang="it-IT" sz="3600" b="0" i="1" dirty="0" smtClean="0"/>
              <a:t/>
            </a:r>
            <a:br>
              <a:rPr lang="it-IT" sz="3600" b="0" i="1" dirty="0" smtClean="0"/>
            </a:br>
            <a:r>
              <a:rPr lang="it-IT" sz="1800" b="0" i="1" dirty="0" smtClean="0"/>
              <a:t>(W.T</a:t>
            </a:r>
            <a:r>
              <a:rPr lang="it-IT" sz="1800" b="0" i="1" dirty="0"/>
              <a:t>. </a:t>
            </a:r>
            <a:r>
              <a:rPr lang="it-IT" sz="1800" b="0" i="1" dirty="0" err="1"/>
              <a:t>Galley</a:t>
            </a:r>
            <a:r>
              <a:rPr lang="it-IT" sz="1800" b="0" i="1" dirty="0"/>
              <a:t>)</a:t>
            </a:r>
            <a:r>
              <a:rPr lang="it-IT" sz="3600" b="0" i="1" dirty="0"/>
              <a:t/>
            </a:r>
            <a:br>
              <a:rPr lang="it-IT" sz="3600" b="0" i="1" dirty="0"/>
            </a:br>
            <a:endParaRPr lang="it-IT" sz="1600" dirty="0">
              <a:solidFill>
                <a:srgbClr val="FF0000"/>
              </a:solidFill>
              <a:effectLst/>
              <a:latin typeface="+mn-lt"/>
              <a:ea typeface="+mn-ea"/>
              <a:cs typeface="+mn-cs"/>
            </a:endParaRPr>
          </a:p>
        </p:txBody>
      </p:sp>
      <p:sp>
        <p:nvSpPr>
          <p:cNvPr id="3" name="Sottotitolo 2"/>
          <p:cNvSpPr>
            <a:spLocks noGrp="1"/>
          </p:cNvSpPr>
          <p:nvPr>
            <p:ph type="subTitle" idx="1"/>
          </p:nvPr>
        </p:nvSpPr>
        <p:spPr>
          <a:xfrm>
            <a:off x="1075728" y="2559590"/>
            <a:ext cx="7669088" cy="3823480"/>
          </a:xfrm>
        </p:spPr>
        <p:txBody>
          <a:bodyPr>
            <a:normAutofit fontScale="92500"/>
          </a:bodyPr>
          <a:lstStyle/>
          <a:p>
            <a:pPr algn="ctr"/>
            <a:r>
              <a:rPr lang="it-IT" sz="2800" b="1" dirty="0">
                <a:solidFill>
                  <a:srgbClr val="FF0000"/>
                </a:solidFill>
              </a:rPr>
              <a:t>PERCHÉ?</a:t>
            </a:r>
          </a:p>
          <a:p>
            <a:pPr algn="l"/>
            <a:endParaRPr lang="it-IT" sz="2800" dirty="0"/>
          </a:p>
          <a:p>
            <a:pPr algn="l"/>
            <a:r>
              <a:rPr lang="it-IT" dirty="0">
                <a:solidFill>
                  <a:schemeClr val="tx1"/>
                </a:solidFill>
              </a:rPr>
              <a:t>SMARRIMENTO ...genera</a:t>
            </a:r>
          </a:p>
          <a:p>
            <a:pPr algn="l"/>
            <a:r>
              <a:rPr lang="it-IT" dirty="0">
                <a:solidFill>
                  <a:schemeClr val="tx1"/>
                </a:solidFill>
              </a:rPr>
              <a:t>TENSIONE ...che porta a </a:t>
            </a:r>
          </a:p>
          <a:p>
            <a:pPr algn="l"/>
            <a:r>
              <a:rPr lang="it-IT" dirty="0">
                <a:solidFill>
                  <a:schemeClr val="tx1"/>
                </a:solidFill>
              </a:rPr>
              <a:t>SFIDUCIA ...che aumenta il livello di </a:t>
            </a:r>
          </a:p>
          <a:p>
            <a:pPr algn="l"/>
            <a:r>
              <a:rPr lang="it-IT" dirty="0">
                <a:solidFill>
                  <a:schemeClr val="tx1"/>
                </a:solidFill>
              </a:rPr>
              <a:t>DIFFICOLTA’ ...di famiglie e ruoli nell’affrontare </a:t>
            </a:r>
            <a:r>
              <a:rPr lang="it-IT" dirty="0" smtClean="0">
                <a:solidFill>
                  <a:schemeClr val="tx1"/>
                </a:solidFill>
              </a:rPr>
              <a:t>i</a:t>
            </a:r>
            <a:endParaRPr lang="it-IT" dirty="0">
              <a:solidFill>
                <a:schemeClr val="tx1"/>
              </a:solidFill>
            </a:endParaRPr>
          </a:p>
          <a:p>
            <a:pPr algn="l"/>
            <a:r>
              <a:rPr lang="it-IT" dirty="0">
                <a:solidFill>
                  <a:schemeClr val="tx1"/>
                </a:solidFill>
              </a:rPr>
              <a:t>RAGAZZI oggigiorno sempre più complessi</a:t>
            </a: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565555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87624" y="764704"/>
            <a:ext cx="7056784" cy="5355313"/>
          </a:xfrm>
          <a:prstGeom prst="rect">
            <a:avLst/>
          </a:prstGeom>
        </p:spPr>
        <p:txBody>
          <a:bodyPr wrap="square">
            <a:spAutoFit/>
          </a:bodyPr>
          <a:lstStyle/>
          <a:p>
            <a:endParaRPr lang="it-IT" dirty="0"/>
          </a:p>
          <a:p>
            <a:pPr algn="ctr"/>
            <a:r>
              <a:rPr lang="it-IT" b="1" dirty="0" smtClean="0">
                <a:solidFill>
                  <a:srgbClr val="FF0000"/>
                </a:solidFill>
              </a:rPr>
              <a:t>COME?</a:t>
            </a:r>
          </a:p>
          <a:p>
            <a:r>
              <a:rPr lang="it-IT" dirty="0"/>
              <a:t>SI BASA SU</a:t>
            </a:r>
          </a:p>
          <a:p>
            <a:r>
              <a:rPr lang="it-IT" dirty="0"/>
              <a:t>• INSTAURAZIONE DI UNA RELAZIONE FACILITANTE </a:t>
            </a:r>
          </a:p>
          <a:p>
            <a:r>
              <a:rPr lang="it-IT" dirty="0"/>
              <a:t>• INDIVIDUAZIONE E UTILIZZO DELLE POTENZIALITA’ </a:t>
            </a:r>
          </a:p>
          <a:p>
            <a:r>
              <a:rPr lang="it-IT" dirty="0"/>
              <a:t>• RAGGIUNGIMENTO DI OBIETTIVI DI MIGLIORAMENTO/CAMBIAMENTO AUTODETERMINATI E REALIZZATI ATTRAVERSO UN PIANO D’AZIONE </a:t>
            </a:r>
          </a:p>
          <a:p>
            <a:r>
              <a:rPr lang="it-IT" dirty="0"/>
              <a:t>Il termine </a:t>
            </a:r>
            <a:r>
              <a:rPr lang="it-IT" dirty="0" err="1"/>
              <a:t>coaching</a:t>
            </a:r>
            <a:r>
              <a:rPr lang="it-IT" dirty="0"/>
              <a:t> richiama sia al concetto di allenamento sia a quello di accompagnamento da luogo di PARTENZA ad un altro di ARRIVO </a:t>
            </a:r>
          </a:p>
          <a:p>
            <a:pPr algn="ctr"/>
            <a:endParaRPr lang="it-IT" dirty="0"/>
          </a:p>
          <a:p>
            <a:pPr marL="342900" indent="-342900">
              <a:buFont typeface="+mj-lt"/>
              <a:buAutoNum type="arabicPeriod"/>
            </a:pPr>
            <a:r>
              <a:rPr lang="it-IT" dirty="0" err="1" smtClean="0"/>
              <a:t>meet</a:t>
            </a:r>
            <a:r>
              <a:rPr lang="it-IT" dirty="0" smtClean="0"/>
              <a:t>: chiedo aiuto, incontro ostacoli sul mio percorso</a:t>
            </a:r>
          </a:p>
          <a:p>
            <a:pPr marL="342900" indent="-342900">
              <a:buFont typeface="+mj-lt"/>
              <a:buAutoNum type="arabicPeriod"/>
            </a:pPr>
            <a:r>
              <a:rPr lang="it-IT" dirty="0" err="1" smtClean="0"/>
              <a:t>vision</a:t>
            </a:r>
            <a:r>
              <a:rPr lang="it-IT" dirty="0" smtClean="0"/>
              <a:t>: definisco l’obiettivo, mi vengono offerti strumenti e li uso</a:t>
            </a:r>
          </a:p>
          <a:p>
            <a:pPr marL="342900" indent="-342900">
              <a:buFont typeface="+mj-lt"/>
              <a:buAutoNum type="arabicPeriod"/>
            </a:pPr>
            <a:r>
              <a:rPr lang="it-IT" dirty="0" err="1" smtClean="0"/>
              <a:t>plan</a:t>
            </a:r>
            <a:r>
              <a:rPr lang="it-IT" dirty="0" smtClean="0"/>
              <a:t>: stabilisco un piano di azione</a:t>
            </a:r>
          </a:p>
          <a:p>
            <a:pPr marL="342900" indent="-342900">
              <a:buFont typeface="+mj-lt"/>
              <a:buAutoNum type="arabicPeriod"/>
            </a:pPr>
            <a:r>
              <a:rPr lang="it-IT" dirty="0" smtClean="0"/>
              <a:t>che è fatto da </a:t>
            </a:r>
            <a:r>
              <a:rPr lang="it-IT" dirty="0" err="1" smtClean="0"/>
              <a:t>sottoobiettivi</a:t>
            </a:r>
            <a:endParaRPr lang="it-IT" dirty="0" smtClean="0"/>
          </a:p>
          <a:p>
            <a:pPr marL="342900" indent="-342900">
              <a:buFont typeface="+mj-lt"/>
              <a:buAutoNum type="arabicPeriod"/>
            </a:pPr>
            <a:r>
              <a:rPr lang="it-IT" dirty="0" smtClean="0"/>
              <a:t>vedo la meta, posso incontrare inconvenienti che mi facciano ritornare al punto di partenza ma non mi scoraggio, uso altri strumenti e continuo</a:t>
            </a:r>
          </a:p>
          <a:p>
            <a:pPr marL="342900" indent="-342900">
              <a:buFont typeface="+mj-lt"/>
              <a:buAutoNum type="arabicPeriod"/>
            </a:pPr>
            <a:r>
              <a:rPr lang="it-IT" dirty="0" smtClean="0"/>
              <a:t>l’autostima cresce in misura esponenziale</a:t>
            </a:r>
          </a:p>
          <a:p>
            <a:pPr marL="342900" indent="-342900">
              <a:buFont typeface="+mj-lt"/>
              <a:buAutoNum type="arabicPeriod"/>
            </a:pPr>
            <a:r>
              <a:rPr lang="it-IT" dirty="0" smtClean="0"/>
              <a:t>raggiungo il successo</a:t>
            </a:r>
            <a:endParaRPr lang="it-IT" dirty="0"/>
          </a:p>
        </p:txBody>
      </p:sp>
    </p:spTree>
    <p:extLst>
      <p:ext uri="{BB962C8B-B14F-4D97-AF65-F5344CB8AC3E}">
        <p14:creationId xmlns:p14="http://schemas.microsoft.com/office/powerpoint/2010/main" val="4016972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87624" y="980728"/>
            <a:ext cx="7056784" cy="5078313"/>
          </a:xfrm>
          <a:prstGeom prst="rect">
            <a:avLst/>
          </a:prstGeom>
        </p:spPr>
        <p:txBody>
          <a:bodyPr wrap="square">
            <a:spAutoFit/>
          </a:bodyPr>
          <a:lstStyle/>
          <a:p>
            <a:pPr algn="ctr"/>
            <a:r>
              <a:rPr lang="it-IT" b="1" dirty="0" smtClean="0">
                <a:solidFill>
                  <a:srgbClr val="FF0000"/>
                </a:solidFill>
              </a:rPr>
              <a:t>BACKGROUND</a:t>
            </a:r>
          </a:p>
          <a:p>
            <a:endParaRPr lang="it-IT" dirty="0" smtClean="0"/>
          </a:p>
          <a:p>
            <a:r>
              <a:rPr lang="it-IT" b="1" dirty="0"/>
              <a:t>INFLUENZA DEL PENSIERO DI A. BANDURA </a:t>
            </a:r>
            <a:endParaRPr lang="it-IT" dirty="0"/>
          </a:p>
          <a:p>
            <a:r>
              <a:rPr lang="it-IT" b="1" dirty="0"/>
              <a:t>Teoria </a:t>
            </a:r>
            <a:r>
              <a:rPr lang="it-IT" b="1" dirty="0" err="1"/>
              <a:t>sociocognitiva</a:t>
            </a:r>
            <a:r>
              <a:rPr lang="it-IT" b="1" dirty="0"/>
              <a:t> </a:t>
            </a:r>
            <a:endParaRPr lang="it-IT" dirty="0"/>
          </a:p>
          <a:p>
            <a:r>
              <a:rPr lang="it-IT" dirty="0"/>
              <a:t>L’essere umano non è semplicemente il veicolo delle </a:t>
            </a:r>
            <a:r>
              <a:rPr lang="it-IT" dirty="0" smtClean="0"/>
              <a:t>proprie pulsioni (es), </a:t>
            </a:r>
            <a:r>
              <a:rPr lang="it-IT" dirty="0"/>
              <a:t>e nemmeno un mero esecutore di </a:t>
            </a:r>
            <a:r>
              <a:rPr lang="it-IT" dirty="0" smtClean="0"/>
              <a:t>copioni </a:t>
            </a:r>
            <a:r>
              <a:rPr lang="it-IT" dirty="0"/>
              <a:t>preordinati, bensì un </a:t>
            </a:r>
            <a:r>
              <a:rPr lang="it-IT" b="1" dirty="0"/>
              <a:t>AGENTE ATTIVO </a:t>
            </a:r>
            <a:r>
              <a:rPr lang="it-IT" dirty="0" smtClean="0"/>
              <a:t>sia </a:t>
            </a:r>
            <a:r>
              <a:rPr lang="it-IT" dirty="0"/>
              <a:t>quando esegue un’azione </a:t>
            </a:r>
            <a:r>
              <a:rPr lang="it-IT" dirty="0" smtClean="0"/>
              <a:t>sia </a:t>
            </a:r>
            <a:r>
              <a:rPr lang="it-IT" dirty="0"/>
              <a:t>quando riflette sulle proprie esperienze, in quanto </a:t>
            </a:r>
            <a:r>
              <a:rPr lang="it-IT" dirty="0" smtClean="0"/>
              <a:t>esercita </a:t>
            </a:r>
            <a:r>
              <a:rPr lang="it-IT" dirty="0"/>
              <a:t>ugualmente un’influenza (</a:t>
            </a:r>
            <a:r>
              <a:rPr lang="it-IT" b="1" dirty="0"/>
              <a:t>DETERMINISMO RECIPROCO</a:t>
            </a:r>
            <a:r>
              <a:rPr lang="it-IT" dirty="0"/>
              <a:t>) </a:t>
            </a:r>
          </a:p>
          <a:p>
            <a:r>
              <a:rPr lang="it-IT" b="1" i="1" dirty="0" smtClean="0"/>
              <a:t>Le </a:t>
            </a:r>
            <a:r>
              <a:rPr lang="it-IT" b="1" i="1" dirty="0"/>
              <a:t>persone hanno tutte le risorse di cui hanno bisogno ma le hanno a livello inconscio, tutto ciò che dobbiamo fare è renderle disponibili dove </a:t>
            </a:r>
            <a:r>
              <a:rPr lang="it-IT" b="1" i="1" dirty="0" smtClean="0"/>
              <a:t>servono. </a:t>
            </a:r>
            <a:r>
              <a:rPr lang="it-IT" dirty="0"/>
              <a:t>Ogni manifestazione psichica è il risultato dell’interazione tra ambiente, persona e comportamento attuato, che si influenzano l’un con l’altro.</a:t>
            </a:r>
          </a:p>
          <a:p>
            <a:endParaRPr lang="it-IT" dirty="0"/>
          </a:p>
          <a:p>
            <a:r>
              <a:rPr lang="it-IT" i="1" dirty="0" smtClean="0"/>
              <a:t> </a:t>
            </a:r>
            <a:endParaRPr lang="it-IT" dirty="0"/>
          </a:p>
          <a:p>
            <a:endParaRPr lang="it-IT" dirty="0"/>
          </a:p>
          <a:p>
            <a:endParaRPr lang="it-IT"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28" y="4800958"/>
            <a:ext cx="2067288" cy="179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3660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619672" y="0"/>
            <a:ext cx="5122333" cy="6741368"/>
          </a:xfrm>
          <a:prstGeom prst="rect">
            <a:avLst/>
          </a:prstGeom>
        </p:spPr>
      </p:pic>
    </p:spTree>
    <p:extLst>
      <p:ext uri="{BB962C8B-B14F-4D97-AF65-F5344CB8AC3E}">
        <p14:creationId xmlns:p14="http://schemas.microsoft.com/office/powerpoint/2010/main" val="31547675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90261" y="2060848"/>
            <a:ext cx="7527780" cy="4524316"/>
          </a:xfrm>
          <a:prstGeom prst="rect">
            <a:avLst/>
          </a:prstGeom>
        </p:spPr>
        <p:txBody>
          <a:bodyPr wrap="square">
            <a:spAutoFit/>
          </a:bodyPr>
          <a:lstStyle/>
          <a:p>
            <a:r>
              <a:rPr lang="it-IT" i="1" dirty="0"/>
              <a:t>Il gioco interiore è una macchia d’olio che unge tutto ciò che incontra, nel bene e nel male</a:t>
            </a:r>
            <a:r>
              <a:rPr lang="it-IT" dirty="0"/>
              <a:t>.</a:t>
            </a:r>
            <a:br>
              <a:rPr lang="it-IT" dirty="0"/>
            </a:br>
            <a:r>
              <a:rPr lang="it-IT" dirty="0"/>
              <a:t/>
            </a:r>
            <a:br>
              <a:rPr lang="it-IT" dirty="0"/>
            </a:br>
            <a:r>
              <a:rPr lang="it-IT" dirty="0" smtClean="0"/>
              <a:t>John </a:t>
            </a:r>
            <a:r>
              <a:rPr lang="it-IT" dirty="0" err="1"/>
              <a:t>McEnroe</a:t>
            </a:r>
            <a:r>
              <a:rPr lang="it-IT" dirty="0"/>
              <a:t> diceva che se </a:t>
            </a:r>
            <a:r>
              <a:rPr lang="it-IT" b="1" dirty="0"/>
              <a:t>focalizzi la meta, il tuo corpo seguirà la mente</a:t>
            </a:r>
            <a:r>
              <a:rPr lang="it-IT" dirty="0"/>
              <a:t>. </a:t>
            </a:r>
            <a:br>
              <a:rPr lang="it-IT" dirty="0"/>
            </a:br>
            <a:r>
              <a:rPr lang="it-IT" dirty="0"/>
              <a:t/>
            </a:r>
            <a:br>
              <a:rPr lang="it-IT" dirty="0"/>
            </a:br>
            <a:r>
              <a:rPr lang="it-IT" dirty="0" smtClean="0"/>
              <a:t>Vi </a:t>
            </a:r>
            <a:r>
              <a:rPr lang="it-IT" dirty="0"/>
              <a:t>è mai successo di andare da un punto a un altro della casa per fare qualcosa, arrivarci e non ricordare </a:t>
            </a:r>
            <a:r>
              <a:rPr lang="it-IT" dirty="0" err="1"/>
              <a:t>perchè</a:t>
            </a:r>
            <a:r>
              <a:rPr lang="it-IT" dirty="0"/>
              <a:t> avete aperto quell’armadio o il frigorifero?</a:t>
            </a:r>
            <a:br>
              <a:rPr lang="it-IT" dirty="0"/>
            </a:br>
            <a:r>
              <a:rPr lang="it-IT" dirty="0"/>
              <a:t/>
            </a:r>
            <a:br>
              <a:rPr lang="it-IT" dirty="0"/>
            </a:br>
            <a:r>
              <a:rPr lang="it-IT" dirty="0"/>
              <a:t>Evidentemente un pensiero </a:t>
            </a:r>
            <a:r>
              <a:rPr lang="it-IT" dirty="0" smtClean="0"/>
              <a:t>ha </a:t>
            </a:r>
            <a:r>
              <a:rPr lang="it-IT" dirty="0"/>
              <a:t>creato una interferenza tra </a:t>
            </a:r>
            <a:r>
              <a:rPr lang="it-IT" dirty="0" smtClean="0"/>
              <a:t>l’intenzione e l’azione. </a:t>
            </a:r>
            <a:r>
              <a:rPr lang="it-IT" dirty="0"/>
              <a:t>Ma la cosa straordinaria è che il corpo comunque ci ha portato dove volevamo andare. </a:t>
            </a:r>
            <a:endParaRPr lang="it-IT" dirty="0" smtClean="0"/>
          </a:p>
          <a:p>
            <a:r>
              <a:rPr lang="it-IT" dirty="0" smtClean="0"/>
              <a:t>Se </a:t>
            </a:r>
            <a:r>
              <a:rPr lang="it-IT" dirty="0"/>
              <a:t>esprimiamo una intenzione, se focalizziamo un risultato e crediamo nella bontà di ciò che desideriamo, in un modo o </a:t>
            </a:r>
            <a:r>
              <a:rPr lang="it-IT" dirty="0" smtClean="0"/>
              <a:t>nell’altro </a:t>
            </a:r>
            <a:r>
              <a:rPr lang="it-IT" dirty="0"/>
              <a:t>ci arriviamo.</a:t>
            </a:r>
            <a:br>
              <a:rPr lang="it-IT" dirty="0"/>
            </a:br>
            <a:r>
              <a:rPr lang="it-IT" dirty="0" smtClean="0"/>
              <a:t>Ma </a:t>
            </a:r>
            <a:r>
              <a:rPr lang="it-IT" dirty="0"/>
              <a:t>dobbiamo tenere a bada le interferenze, soprattutto interiori. Quelle che Tim </a:t>
            </a:r>
            <a:r>
              <a:rPr lang="it-IT" dirty="0" err="1"/>
              <a:t>Gallwey</a:t>
            </a:r>
            <a:r>
              <a:rPr lang="it-IT" dirty="0"/>
              <a:t> chiama l’Inner game, il gioco del linguaggio interiore.</a:t>
            </a:r>
            <a:br>
              <a:rPr lang="it-IT" dirty="0"/>
            </a:br>
            <a:endParaRPr lang="it-IT" dirty="0"/>
          </a:p>
        </p:txBody>
      </p:sp>
      <p:pic>
        <p:nvPicPr>
          <p:cNvPr id="3074" name="Picture 2" descr="C:\Users\Eleonora\Desktop\CORSO COACHING\imagesCA7O91D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346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grpSp>
        <p:nvGrpSpPr>
          <p:cNvPr id="7" name="Gruppo 6"/>
          <p:cNvGrpSpPr/>
          <p:nvPr/>
        </p:nvGrpSpPr>
        <p:grpSpPr>
          <a:xfrm>
            <a:off x="818744" y="412344"/>
            <a:ext cx="1562912" cy="781456"/>
            <a:chOff x="5326609" y="1955"/>
            <a:chExt cx="1562912" cy="781456"/>
          </a:xfrm>
        </p:grpSpPr>
        <p:sp>
          <p:nvSpPr>
            <p:cNvPr id="13" name="Rettangolo arrotondato 12"/>
            <p:cNvSpPr/>
            <p:nvPr/>
          </p:nvSpPr>
          <p:spPr>
            <a:xfrm>
              <a:off x="5326609"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tangolo 13"/>
            <p:cNvSpPr/>
            <p:nvPr/>
          </p:nvSpPr>
          <p:spPr>
            <a:xfrm>
              <a:off x="5349497"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8" name="Connettore 1 5"/>
          <p:cNvSpPr/>
          <p:nvPr/>
        </p:nvSpPr>
        <p:spPr>
          <a:xfrm>
            <a:off x="1241736" y="1193800"/>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uppo 14"/>
          <p:cNvGrpSpPr/>
          <p:nvPr/>
        </p:nvGrpSpPr>
        <p:grpSpPr>
          <a:xfrm>
            <a:off x="1398027" y="1285672"/>
            <a:ext cx="1250329" cy="781456"/>
            <a:chOff x="5639192" y="1955596"/>
            <a:chExt cx="1250329" cy="781456"/>
          </a:xfrm>
        </p:grpSpPr>
        <p:sp>
          <p:nvSpPr>
            <p:cNvPr id="16" name="Rettangolo arrotondato 15"/>
            <p:cNvSpPr/>
            <p:nvPr/>
          </p:nvSpPr>
          <p:spPr>
            <a:xfrm>
              <a:off x="5639192" y="195559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ttangolo 16"/>
            <p:cNvSpPr/>
            <p:nvPr/>
          </p:nvSpPr>
          <p:spPr>
            <a:xfrm>
              <a:off x="5662080" y="197848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ripensare il ruolo dell’insegnante</a:t>
              </a:r>
            </a:p>
          </p:txBody>
        </p:sp>
      </p:grpSp>
      <p:sp>
        <p:nvSpPr>
          <p:cNvPr id="18" name="Segnaposto testo 3"/>
          <p:cNvSpPr txBox="1">
            <a:spLocks/>
          </p:cNvSpPr>
          <p:nvPr/>
        </p:nvSpPr>
        <p:spPr>
          <a:xfrm>
            <a:off x="558800" y="2349500"/>
            <a:ext cx="8242300" cy="4102099"/>
          </a:xfrm>
          <a:prstGeom prst="rect">
            <a:avLst/>
          </a:prstGeom>
        </p:spPr>
        <p:txBody>
          <a:bodyPr vert="horz" lIns="91440" tIns="0" rIns="45720" bIns="0" rtlCol="0" anchor="t" anchorCtr="0">
            <a:normAutofit fontScale="92500" lnSpcReduction="20000"/>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dirty="0" smtClean="0"/>
              <a:t>OGGI …  </a:t>
            </a:r>
            <a:r>
              <a:rPr lang="it-IT" dirty="0" smtClean="0">
                <a:solidFill>
                  <a:schemeClr val="accent6">
                    <a:lumMod val="75000"/>
                  </a:schemeClr>
                </a:solidFill>
              </a:rPr>
              <a:t>gestire la classe = SAPERE MOTIVARE</a:t>
            </a:r>
          </a:p>
          <a:p>
            <a:r>
              <a:rPr lang="it-IT" dirty="0">
                <a:solidFill>
                  <a:schemeClr val="accent6">
                    <a:lumMod val="75000"/>
                  </a:schemeClr>
                </a:solidFill>
              </a:rPr>
              <a:t>	</a:t>
            </a:r>
            <a:r>
              <a:rPr lang="it-IT" dirty="0" smtClean="0">
                <a:solidFill>
                  <a:schemeClr val="accent6">
                    <a:lumMod val="75000"/>
                  </a:schemeClr>
                </a:solidFill>
              </a:rPr>
              <a:t>saper motivare = CONOSCERE I BISOGNI DEGLI ALUNNI</a:t>
            </a:r>
          </a:p>
          <a:p>
            <a:endParaRPr lang="it-IT" dirty="0" smtClean="0"/>
          </a:p>
          <a:p>
            <a:r>
              <a:rPr lang="it-IT" dirty="0" smtClean="0"/>
              <a:t>Quali?</a:t>
            </a:r>
            <a:r>
              <a:rPr lang="it-IT" dirty="0" smtClean="0">
                <a:solidFill>
                  <a:schemeClr val="accent6">
                    <a:lumMod val="75000"/>
                  </a:schemeClr>
                </a:solidFill>
              </a:rPr>
              <a:t>			</a:t>
            </a:r>
          </a:p>
          <a:p>
            <a:r>
              <a:rPr lang="it-IT" dirty="0" smtClean="0"/>
              <a:t>= CAPIRE le ragioni della proposta formativa, il senso delle </a:t>
            </a:r>
            <a:r>
              <a:rPr lang="it-IT" u="sng" dirty="0" smtClean="0"/>
              <a:t>Attività</a:t>
            </a:r>
            <a:r>
              <a:rPr lang="it-IT" dirty="0" smtClean="0"/>
              <a:t> proposte, le finalità che si vogliono raggiungere;</a:t>
            </a:r>
          </a:p>
          <a:p>
            <a:endParaRPr lang="it-IT" dirty="0" smtClean="0"/>
          </a:p>
          <a:p>
            <a:r>
              <a:rPr lang="it-IT" dirty="0" smtClean="0"/>
              <a:t>= intravedere il SUCCESSO affinché si impegnino maggiormente in quelle </a:t>
            </a:r>
            <a:r>
              <a:rPr lang="it-IT" u="sng" dirty="0" smtClean="0"/>
              <a:t>Attività</a:t>
            </a:r>
            <a:r>
              <a:rPr lang="it-IT" dirty="0" smtClean="0"/>
              <a:t>: se percepiscono che ciò che sta facendo l’insegnante è superiore alle loro forze eviteranno il problema;</a:t>
            </a:r>
            <a:endParaRPr lang="it-IT" u="sng" dirty="0" smtClean="0"/>
          </a:p>
          <a:p>
            <a:pPr algn="just"/>
            <a:endParaRPr lang="it-IT" dirty="0" smtClean="0"/>
          </a:p>
          <a:p>
            <a:pPr algn="just"/>
            <a:r>
              <a:rPr lang="it-IT" dirty="0" smtClean="0"/>
              <a:t>= essere attratti dalla PROPOSTA, spesso dimentichiamo che per seguire le direttive impartite dobbiamo essere catturati dalla proposta (funziona così anche per pubblicità, marketing, corsi di formazione per insegnanti...)</a:t>
            </a:r>
          </a:p>
          <a:p>
            <a:r>
              <a:rPr lang="it-IT" dirty="0" smtClean="0">
                <a:solidFill>
                  <a:schemeClr val="accent6">
                    <a:lumMod val="75000"/>
                  </a:schemeClr>
                </a:solidFill>
              </a:rPr>
              <a:t> </a:t>
            </a:r>
          </a:p>
          <a:p>
            <a:endParaRPr lang="it-IT" dirty="0" smtClean="0"/>
          </a:p>
          <a:p>
            <a:endParaRPr lang="it-IT" dirty="0" smtClean="0"/>
          </a:p>
        </p:txBody>
      </p:sp>
    </p:spTree>
    <p:extLst>
      <p:ext uri="{BB962C8B-B14F-4D97-AF65-F5344CB8AC3E}">
        <p14:creationId xmlns:p14="http://schemas.microsoft.com/office/powerpoint/2010/main" val="718888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anim calcmode="lin" valueType="num">
                                      <p:cBhvr additive="base">
                                        <p:cTn id="1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 calcmode="lin" valueType="num">
                                      <p:cBhvr additive="base">
                                        <p:cTn id="2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 calcmode="lin" valueType="num">
                                      <p:cBhvr additive="base">
                                        <p:cTn id="3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xEl>
                                              <p:pRg st="8" end="8"/>
                                            </p:txEl>
                                          </p:spTgt>
                                        </p:tgtEl>
                                        <p:attrNameLst>
                                          <p:attrName>style.visibility</p:attrName>
                                        </p:attrNameLst>
                                      </p:cBhvr>
                                      <p:to>
                                        <p:strVal val="visible"/>
                                      </p:to>
                                    </p:set>
                                    <p:anim calcmode="lin" valueType="num">
                                      <p:cBhvr additive="base">
                                        <p:cTn id="37"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9" end="9"/>
                                            </p:txEl>
                                          </p:spTgt>
                                        </p:tgtEl>
                                        <p:attrNameLst>
                                          <p:attrName>style.visibility</p:attrName>
                                        </p:attrNameLst>
                                      </p:cBhvr>
                                      <p:to>
                                        <p:strVal val="visible"/>
                                      </p:to>
                                    </p:set>
                                    <p:anim calcmode="lin" valueType="num">
                                      <p:cBhvr additive="base">
                                        <p:cTn id="43"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90261" y="1863992"/>
            <a:ext cx="7527780" cy="4801314"/>
          </a:xfrm>
          <a:prstGeom prst="rect">
            <a:avLst/>
          </a:prstGeom>
        </p:spPr>
        <p:txBody>
          <a:bodyPr wrap="square">
            <a:spAutoFit/>
          </a:bodyPr>
          <a:lstStyle/>
          <a:p>
            <a:r>
              <a:rPr lang="it-IT" dirty="0" smtClean="0"/>
              <a:t>esempio: R mi </a:t>
            </a:r>
            <a:r>
              <a:rPr lang="it-IT" dirty="0"/>
              <a:t>diceva "Vorrei tanto fare carriera... ma figurati se potrò ... Non sono in grado. Ho già sperimentato. Una volta mi hanno affidato un nuovo incarico, avevo un gruppo di persone da seguire che hanno cominciato a discutere. Non sono riuscita a metterle d’accordo, quindi non ho capacità relazionali, non posso essere un buon capo e non farò mai carriera."</a:t>
            </a:r>
            <a:br>
              <a:rPr lang="it-IT" dirty="0"/>
            </a:br>
            <a:r>
              <a:rPr lang="it-IT" dirty="0"/>
              <a:t/>
            </a:r>
            <a:br>
              <a:rPr lang="it-IT" dirty="0"/>
            </a:br>
            <a:r>
              <a:rPr lang="it-IT" dirty="0"/>
              <a:t>Dal litigio di alcune persone, la sua conclusione è stata che non potrà fare carriera. </a:t>
            </a:r>
            <a:endParaRPr lang="it-IT" dirty="0" smtClean="0"/>
          </a:p>
          <a:p>
            <a:r>
              <a:rPr lang="it-IT" dirty="0" smtClean="0"/>
              <a:t>???Quale </a:t>
            </a:r>
            <a:r>
              <a:rPr lang="it-IT" dirty="0"/>
              <a:t>è il nesso</a:t>
            </a:r>
            <a:r>
              <a:rPr lang="it-IT" dirty="0" smtClean="0"/>
              <a:t>???</a:t>
            </a:r>
          </a:p>
          <a:p>
            <a:r>
              <a:rPr lang="it-IT" dirty="0" smtClean="0"/>
              <a:t>Nessuno</a:t>
            </a:r>
            <a:r>
              <a:rPr lang="it-IT" dirty="0"/>
              <a:t>, ma </a:t>
            </a:r>
            <a:r>
              <a:rPr lang="it-IT" dirty="0" smtClean="0"/>
              <a:t>è </a:t>
            </a:r>
            <a:r>
              <a:rPr lang="it-IT" dirty="0"/>
              <a:t>convinta che non può </a:t>
            </a:r>
            <a:r>
              <a:rPr lang="it-IT" dirty="0" smtClean="0"/>
              <a:t>fare carriera </a:t>
            </a:r>
            <a:r>
              <a:rPr lang="it-IT" dirty="0"/>
              <a:t>e quindi non farà nulla per andare in quella direzione. </a:t>
            </a:r>
            <a:br>
              <a:rPr lang="it-IT" dirty="0"/>
            </a:br>
            <a:r>
              <a:rPr lang="it-IT" dirty="0"/>
              <a:t/>
            </a:r>
            <a:br>
              <a:rPr lang="it-IT" dirty="0"/>
            </a:br>
            <a:r>
              <a:rPr lang="it-IT" dirty="0"/>
              <a:t>Un buon allenamento è puntare la mente sul risultato, su ciò che veramente si desidera, sui fatti, sui comportamenti utili per raggiungere una meta, scrollandosi di dosso convinzioni limitanti senza fondamento reale </a:t>
            </a:r>
            <a:r>
              <a:rPr lang="it-IT" dirty="0" smtClean="0"/>
              <a:t>e puntare </a:t>
            </a:r>
            <a:r>
              <a:rPr lang="it-IT" dirty="0"/>
              <a:t>l’attenzione sui singoli passi in quella direzione.</a:t>
            </a:r>
            <a:br>
              <a:rPr lang="it-IT" dirty="0"/>
            </a:br>
            <a:endParaRPr lang="it-IT" dirty="0"/>
          </a:p>
        </p:txBody>
      </p:sp>
      <p:pic>
        <p:nvPicPr>
          <p:cNvPr id="3074" name="Picture 2" descr="C:\Users\Eleonora\Desktop\CORSO COACHING\imagesCA7O91D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308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82553" y="2135753"/>
            <a:ext cx="7527780" cy="3139321"/>
          </a:xfrm>
          <a:prstGeom prst="rect">
            <a:avLst/>
          </a:prstGeom>
        </p:spPr>
        <p:txBody>
          <a:bodyPr wrap="square">
            <a:spAutoFit/>
          </a:bodyPr>
          <a:lstStyle/>
          <a:p>
            <a:r>
              <a:rPr lang="it-IT" dirty="0" smtClean="0"/>
              <a:t>Passo </a:t>
            </a:r>
            <a:r>
              <a:rPr lang="it-IT" dirty="0"/>
              <a:t>1 . Concediti mobilità perché ce l’hai.</a:t>
            </a:r>
            <a:br>
              <a:rPr lang="it-IT" dirty="0"/>
            </a:br>
            <a:r>
              <a:rPr lang="it-IT" dirty="0"/>
              <a:t>Passo 2. Rendi più chiare possibili le immagini dei risultati desiderati .</a:t>
            </a:r>
            <a:br>
              <a:rPr lang="it-IT" dirty="0"/>
            </a:br>
            <a:r>
              <a:rPr lang="it-IT" dirty="0"/>
              <a:t>Passo 3 . Rimani cosciente e sii disponibile a fare cambiamenti all’interno del percorso.</a:t>
            </a:r>
            <a:br>
              <a:rPr lang="it-IT" dirty="0"/>
            </a:br>
            <a:r>
              <a:rPr lang="it-IT" dirty="0"/>
              <a:t>Passo 4 . Ricorda il tuo scopo .</a:t>
            </a:r>
            <a:br>
              <a:rPr lang="it-IT" dirty="0"/>
            </a:br>
            <a:r>
              <a:rPr lang="it-IT" dirty="0"/>
              <a:t>Passo 5 . Focalizza i tuoi sforzi in sintonia con lo scopo.</a:t>
            </a:r>
            <a:br>
              <a:rPr lang="it-IT" dirty="0"/>
            </a:br>
            <a:r>
              <a:rPr lang="it-IT" dirty="0"/>
              <a:t/>
            </a:r>
            <a:br>
              <a:rPr lang="it-IT" dirty="0"/>
            </a:br>
            <a:r>
              <a:rPr lang="it-IT" dirty="0" smtClean="0"/>
              <a:t>Ciò </a:t>
            </a:r>
            <a:r>
              <a:rPr lang="it-IT" dirty="0"/>
              <a:t>che conta nel viaggio non è la meta ma il viaggio stesso, è il viaggio che ci rende felici non la meta</a:t>
            </a:r>
            <a:br>
              <a:rPr lang="it-IT" dirty="0"/>
            </a:br>
            <a:r>
              <a:rPr lang="it-IT" dirty="0"/>
              <a:t/>
            </a:r>
            <a:br>
              <a:rPr lang="it-IT" dirty="0"/>
            </a:br>
            <a:endParaRPr lang="it-IT" dirty="0"/>
          </a:p>
        </p:txBody>
      </p:sp>
      <p:pic>
        <p:nvPicPr>
          <p:cNvPr id="3074" name="Picture 2" descr="C:\Users\Eleonora\Desktop\CORSO COACHING\imagesCA7O91D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341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82553" y="2135753"/>
            <a:ext cx="7527780" cy="4247317"/>
          </a:xfrm>
          <a:prstGeom prst="rect">
            <a:avLst/>
          </a:prstGeom>
        </p:spPr>
        <p:txBody>
          <a:bodyPr wrap="square">
            <a:spAutoFit/>
          </a:bodyPr>
          <a:lstStyle/>
          <a:p>
            <a:r>
              <a:rPr lang="it-IT" dirty="0" smtClean="0"/>
              <a:t>E l’obiettivo?</a:t>
            </a:r>
          </a:p>
          <a:p>
            <a:endParaRPr lang="it-IT" dirty="0"/>
          </a:p>
          <a:p>
            <a:r>
              <a:rPr lang="it-IT" b="1" dirty="0" smtClean="0"/>
              <a:t>SPECIFICO: </a:t>
            </a:r>
            <a:r>
              <a:rPr lang="it-IT" dirty="0" smtClean="0"/>
              <a:t>chiaro e soprattutto concreto, misurabile </a:t>
            </a:r>
            <a:r>
              <a:rPr lang="it-IT" dirty="0"/>
              <a:t>e </a:t>
            </a:r>
            <a:r>
              <a:rPr lang="it-IT" dirty="0" smtClean="0"/>
              <a:t>verificabile, </a:t>
            </a:r>
            <a:r>
              <a:rPr lang="it-IT" b="1" dirty="0"/>
              <a:t>NON </a:t>
            </a:r>
            <a:r>
              <a:rPr lang="it-IT" dirty="0"/>
              <a:t>troppo generico </a:t>
            </a:r>
            <a:r>
              <a:rPr lang="it-IT" i="1" dirty="0" smtClean="0"/>
              <a:t>“</a:t>
            </a:r>
            <a:r>
              <a:rPr lang="it-IT" i="1" dirty="0"/>
              <a:t>Farò del mio meglio</a:t>
            </a:r>
            <a:r>
              <a:rPr lang="it-IT" i="1" dirty="0" smtClean="0"/>
              <a:t>”</a:t>
            </a:r>
            <a:r>
              <a:rPr lang="it-IT" dirty="0" smtClean="0"/>
              <a:t> Non </a:t>
            </a:r>
            <a:r>
              <a:rPr lang="it-IT" dirty="0"/>
              <a:t>deve </a:t>
            </a:r>
            <a:r>
              <a:rPr lang="it-IT" b="1" dirty="0"/>
              <a:t>delineare </a:t>
            </a:r>
            <a:r>
              <a:rPr lang="it-IT" dirty="0"/>
              <a:t>solo il traguardo a cui si aspira, ma anche la </a:t>
            </a:r>
            <a:r>
              <a:rPr lang="it-IT" b="1" dirty="0"/>
              <a:t>direzione e la strada che si vuole percorrere </a:t>
            </a:r>
            <a:r>
              <a:rPr lang="it-IT" b="1" dirty="0" smtClean="0"/>
              <a:t> </a:t>
            </a:r>
          </a:p>
          <a:p>
            <a:endParaRPr lang="it-IT" b="1" dirty="0" smtClean="0"/>
          </a:p>
          <a:p>
            <a:r>
              <a:rPr lang="it-IT" b="1" dirty="0" smtClean="0"/>
              <a:t>REALISTICO: </a:t>
            </a:r>
            <a:r>
              <a:rPr lang="it-IT" dirty="0" smtClean="0"/>
              <a:t>dovrà </a:t>
            </a:r>
            <a:r>
              <a:rPr lang="it-IT" dirty="0"/>
              <a:t>tener conto degli elementi intrinseci ed estrinseci alla persona e le condizioni ambientali, </a:t>
            </a:r>
            <a:r>
              <a:rPr lang="it-IT" b="1" dirty="0" smtClean="0"/>
              <a:t>Obiettivi </a:t>
            </a:r>
            <a:r>
              <a:rPr lang="it-IT" b="1" dirty="0"/>
              <a:t>troppo semplici NON motivano, ci vuole la sfida con se stessi </a:t>
            </a:r>
            <a:endParaRPr lang="it-IT" b="1" dirty="0" smtClean="0"/>
          </a:p>
          <a:p>
            <a:endParaRPr lang="it-IT" b="1" dirty="0" smtClean="0"/>
          </a:p>
          <a:p>
            <a:r>
              <a:rPr lang="it-IT" b="1" dirty="0" smtClean="0"/>
              <a:t>TEMPORALE: </a:t>
            </a:r>
            <a:r>
              <a:rPr lang="it-IT" dirty="0" smtClean="0"/>
              <a:t>non </a:t>
            </a:r>
            <a:r>
              <a:rPr lang="it-IT" dirty="0"/>
              <a:t>può essere efficace se non viene definito un preciso periodo di tempo a cui fa riferimento </a:t>
            </a:r>
            <a:r>
              <a:rPr lang="it-IT" dirty="0" smtClean="0"/>
              <a:t>. </a:t>
            </a:r>
            <a:r>
              <a:rPr lang="it-IT" b="1" dirty="0" smtClean="0"/>
              <a:t>Il </a:t>
            </a:r>
            <a:r>
              <a:rPr lang="it-IT" b="1" dirty="0"/>
              <a:t>periodo complessivo di riferimento non dovrebbe superare i 12 mesi, in tal caso occorre stabilire sotto-periodi e sotto-obiettivi </a:t>
            </a:r>
            <a:r>
              <a:rPr lang="it-IT" dirty="0"/>
              <a:t/>
            </a:r>
            <a:br>
              <a:rPr lang="it-IT" dirty="0"/>
            </a:br>
            <a:endParaRPr lang="it-IT" dirty="0"/>
          </a:p>
        </p:txBody>
      </p:sp>
      <p:pic>
        <p:nvPicPr>
          <p:cNvPr id="4098" name="Picture 2" descr="C:\Users\Eleonora\Desktop\CORSO COACHING\imagesCA7237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894" y="15936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leonora\Desktop\CORSO COACHING\imagesCAN94LW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69" y="340343"/>
            <a:ext cx="1905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278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182553" y="2135753"/>
            <a:ext cx="7527780" cy="4524315"/>
          </a:xfrm>
          <a:prstGeom prst="rect">
            <a:avLst/>
          </a:prstGeom>
        </p:spPr>
        <p:txBody>
          <a:bodyPr wrap="square">
            <a:spAutoFit/>
          </a:bodyPr>
          <a:lstStyle/>
          <a:p>
            <a:r>
              <a:rPr lang="it-IT" b="1" dirty="0" smtClean="0"/>
              <a:t>RILEVANTE: </a:t>
            </a:r>
            <a:r>
              <a:rPr lang="it-IT" dirty="0" smtClean="0"/>
              <a:t>deve </a:t>
            </a:r>
            <a:r>
              <a:rPr lang="it-IT" dirty="0"/>
              <a:t>essere importante, utile e stimolante sia per la persona in termini di felicità, benessere e auto-realizzazione sia per i risultati che si vogliono ottenere </a:t>
            </a:r>
          </a:p>
          <a:p>
            <a:r>
              <a:rPr lang="it-IT" dirty="0" smtClean="0"/>
              <a:t> </a:t>
            </a:r>
            <a:r>
              <a:rPr lang="it-IT" i="1" dirty="0"/>
              <a:t>Quanto l’obiettivo è intrinsecamente motivante? </a:t>
            </a:r>
            <a:endParaRPr lang="it-IT" dirty="0"/>
          </a:p>
          <a:p>
            <a:r>
              <a:rPr lang="it-IT" dirty="0" smtClean="0"/>
              <a:t> </a:t>
            </a:r>
            <a:r>
              <a:rPr lang="it-IT" i="1" dirty="0"/>
              <a:t>Quanto il raggiungimento potrà incidere effettivamente sul </a:t>
            </a:r>
            <a:r>
              <a:rPr lang="it-IT" dirty="0"/>
              <a:t> </a:t>
            </a:r>
            <a:r>
              <a:rPr lang="it-IT" i="1" dirty="0" smtClean="0"/>
              <a:t>benessere complessivo </a:t>
            </a:r>
            <a:r>
              <a:rPr lang="it-IT" i="1" dirty="0"/>
              <a:t>della </a:t>
            </a:r>
            <a:r>
              <a:rPr lang="it-IT" i="1" dirty="0" smtClean="0"/>
              <a:t>persona? </a:t>
            </a:r>
            <a:endParaRPr lang="it-IT" dirty="0"/>
          </a:p>
          <a:p>
            <a:r>
              <a:rPr lang="it-IT" dirty="0" smtClean="0"/>
              <a:t> </a:t>
            </a:r>
            <a:r>
              <a:rPr lang="it-IT" i="1" dirty="0"/>
              <a:t>Che livello di priorità possiede rispetto ad altri obiettivi possibili? </a:t>
            </a:r>
            <a:endParaRPr lang="it-IT" dirty="0"/>
          </a:p>
          <a:p>
            <a:r>
              <a:rPr lang="it-IT" dirty="0" smtClean="0"/>
              <a:t> </a:t>
            </a:r>
            <a:r>
              <a:rPr lang="it-IT" i="1" dirty="0"/>
              <a:t>Quanto il raggiungimento potrà incidere effettivamente sul </a:t>
            </a:r>
            <a:r>
              <a:rPr lang="it-IT" i="1" dirty="0" smtClean="0"/>
              <a:t> risultato </a:t>
            </a:r>
            <a:r>
              <a:rPr lang="it-IT" i="1" dirty="0"/>
              <a:t>complessivo? </a:t>
            </a:r>
            <a:r>
              <a:rPr lang="it-IT" b="1" dirty="0" smtClean="0"/>
              <a:t> </a:t>
            </a:r>
          </a:p>
          <a:p>
            <a:endParaRPr lang="it-IT" b="1" dirty="0" smtClean="0"/>
          </a:p>
          <a:p>
            <a:r>
              <a:rPr lang="it-IT" b="1" dirty="0" smtClean="0"/>
              <a:t>SCRITTO: </a:t>
            </a:r>
            <a:r>
              <a:rPr lang="it-IT" dirty="0" smtClean="0"/>
              <a:t>con </a:t>
            </a:r>
            <a:r>
              <a:rPr lang="it-IT" dirty="0"/>
              <a:t>il passare del tempo </a:t>
            </a:r>
            <a:r>
              <a:rPr lang="it-IT" dirty="0" smtClean="0"/>
              <a:t>c’è il rischio che si </a:t>
            </a:r>
            <a:r>
              <a:rPr lang="it-IT" dirty="0"/>
              <a:t>defocalizzi o addirittura si dimentichi l’obiettivo stesso, soprattutto se si prevede un periodo di tempo prolungato o e varie fasi per il suo </a:t>
            </a:r>
            <a:r>
              <a:rPr lang="it-IT" dirty="0" smtClean="0"/>
              <a:t>raggiungimento. E</a:t>
            </a:r>
            <a:r>
              <a:rPr lang="it-IT" dirty="0"/>
              <a:t>’ pertanto utile scrivere l’obiettivo a cui si tende definendo così lo scopo del lavoro inserendolo in un “</a:t>
            </a:r>
            <a:r>
              <a:rPr lang="it-IT" b="1" dirty="0"/>
              <a:t>patto di lavoro</a:t>
            </a:r>
            <a:r>
              <a:rPr lang="it-IT" dirty="0"/>
              <a:t>” </a:t>
            </a:r>
            <a:r>
              <a:rPr lang="it-IT" dirty="0" smtClean="0"/>
              <a:t/>
            </a:r>
            <a:br>
              <a:rPr lang="it-IT" dirty="0" smtClean="0"/>
            </a:br>
            <a:endParaRPr lang="it-IT" dirty="0"/>
          </a:p>
        </p:txBody>
      </p:sp>
      <p:pic>
        <p:nvPicPr>
          <p:cNvPr id="4098" name="Picture 2" descr="C:\Users\Eleonora\Desktop\CORSO COACHING\imagesCA7237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894" y="15936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leonora\Desktop\CORSO COACHING\imagesCAN94LW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69" y="340343"/>
            <a:ext cx="1905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3332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200403" y="2162788"/>
            <a:ext cx="7527780" cy="923330"/>
          </a:xfrm>
          <a:prstGeom prst="rect">
            <a:avLst/>
          </a:prstGeom>
        </p:spPr>
        <p:txBody>
          <a:bodyPr wrap="square">
            <a:spAutoFit/>
          </a:bodyPr>
          <a:lstStyle/>
          <a:p>
            <a:r>
              <a:rPr lang="it-IT" b="1" dirty="0" smtClean="0"/>
              <a:t>COERENTE: </a:t>
            </a:r>
            <a:r>
              <a:rPr lang="it-IT" dirty="0" smtClean="0"/>
              <a:t>con </a:t>
            </a:r>
            <a:r>
              <a:rPr lang="it-IT" dirty="0"/>
              <a:t>i valori, l’identità e la cultura della persona, deve rispondere ad un </a:t>
            </a:r>
            <a:r>
              <a:rPr lang="it-IT" dirty="0" smtClean="0"/>
              <a:t>perché, al </a:t>
            </a:r>
            <a:r>
              <a:rPr lang="it-IT" dirty="0"/>
              <a:t>suo desiderio di cambiamento, al suo futuro desiderato</a:t>
            </a:r>
            <a:r>
              <a:rPr lang="it-IT" dirty="0" smtClean="0"/>
              <a:t/>
            </a:r>
            <a:br>
              <a:rPr lang="it-IT" dirty="0" smtClean="0"/>
            </a:br>
            <a:endParaRPr lang="it-IT" dirty="0"/>
          </a:p>
        </p:txBody>
      </p:sp>
      <p:pic>
        <p:nvPicPr>
          <p:cNvPr id="4098" name="Picture 2" descr="C:\Users\Eleonora\Desktop\CORSO COACHING\imagesCA7237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894" y="15936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leonora\Desktop\CORSO COACHING\imagesCAN94LW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69" y="340343"/>
            <a:ext cx="1905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958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200403" y="2162788"/>
            <a:ext cx="7527780" cy="3416320"/>
          </a:xfrm>
          <a:prstGeom prst="rect">
            <a:avLst/>
          </a:prstGeom>
        </p:spPr>
        <p:txBody>
          <a:bodyPr wrap="square">
            <a:spAutoFit/>
          </a:bodyPr>
          <a:lstStyle/>
          <a:p>
            <a:endParaRPr lang="it-IT" dirty="0"/>
          </a:p>
          <a:p>
            <a:r>
              <a:rPr lang="it-IT" dirty="0"/>
              <a:t>Una volta stabilito l’obiettivo è necessario </a:t>
            </a:r>
            <a:r>
              <a:rPr lang="it-IT" dirty="0" smtClean="0"/>
              <a:t>programmare </a:t>
            </a:r>
            <a:r>
              <a:rPr lang="it-IT" dirty="0"/>
              <a:t>un piano d’azione per il raggiungimento dello stesso </a:t>
            </a:r>
          </a:p>
          <a:p>
            <a:r>
              <a:rPr lang="it-IT" dirty="0"/>
              <a:t>Per essere efficace deve comprendere una serie di elementi: </a:t>
            </a:r>
          </a:p>
          <a:p>
            <a:r>
              <a:rPr lang="it-IT" dirty="0" smtClean="0"/>
              <a:t>Obiettivo </a:t>
            </a:r>
            <a:r>
              <a:rPr lang="it-IT" dirty="0"/>
              <a:t>da raggiungere </a:t>
            </a:r>
          </a:p>
          <a:p>
            <a:r>
              <a:rPr lang="it-IT" dirty="0" smtClean="0"/>
              <a:t>Aree </a:t>
            </a:r>
            <a:r>
              <a:rPr lang="it-IT" dirty="0"/>
              <a:t>di intervento </a:t>
            </a:r>
          </a:p>
          <a:p>
            <a:r>
              <a:rPr lang="it-IT" dirty="0" smtClean="0"/>
              <a:t>Azioni </a:t>
            </a:r>
            <a:r>
              <a:rPr lang="it-IT" dirty="0"/>
              <a:t>da compiere </a:t>
            </a:r>
          </a:p>
          <a:p>
            <a:r>
              <a:rPr lang="it-IT" dirty="0" smtClean="0"/>
              <a:t>Priorità </a:t>
            </a:r>
            <a:r>
              <a:rPr lang="it-IT" dirty="0"/>
              <a:t>e sviluppo temporale </a:t>
            </a:r>
          </a:p>
          <a:p>
            <a:r>
              <a:rPr lang="it-IT" dirty="0" smtClean="0"/>
              <a:t>Ostacoli </a:t>
            </a:r>
            <a:r>
              <a:rPr lang="it-IT" dirty="0"/>
              <a:t>e facilitatori potenziali </a:t>
            </a:r>
          </a:p>
          <a:p>
            <a:r>
              <a:rPr lang="it-IT" dirty="0" smtClean="0"/>
              <a:t>Monitoraggio </a:t>
            </a:r>
            <a:endParaRPr lang="it-IT" dirty="0"/>
          </a:p>
          <a:p>
            <a:endParaRPr lang="it-IT" dirty="0"/>
          </a:p>
          <a:p>
            <a:r>
              <a:rPr lang="it-IT" dirty="0"/>
              <a:t>Il </a:t>
            </a:r>
            <a:r>
              <a:rPr lang="it-IT" b="1" dirty="0"/>
              <a:t>piano d’azione, </a:t>
            </a:r>
            <a:r>
              <a:rPr lang="it-IT" dirty="0"/>
              <a:t>come l’obiettivo, è </a:t>
            </a:r>
            <a:r>
              <a:rPr lang="it-IT" b="1" dirty="0"/>
              <a:t>autodeterminato</a:t>
            </a:r>
            <a:endParaRPr lang="it-IT" dirty="0"/>
          </a:p>
        </p:txBody>
      </p:sp>
      <p:pic>
        <p:nvPicPr>
          <p:cNvPr id="5122" name="Picture 2" descr="C:\Users\Eleonora\Desktop\CORSO COACHING\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727" y="260648"/>
            <a:ext cx="29718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749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796136" y="6165304"/>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200403" y="2076521"/>
            <a:ext cx="7527780" cy="3970318"/>
          </a:xfrm>
          <a:prstGeom prst="rect">
            <a:avLst/>
          </a:prstGeom>
        </p:spPr>
        <p:txBody>
          <a:bodyPr wrap="square">
            <a:spAutoFit/>
          </a:bodyPr>
          <a:lstStyle/>
          <a:p>
            <a:endParaRPr lang="it-IT" dirty="0"/>
          </a:p>
          <a:p>
            <a:r>
              <a:rPr lang="it-IT" dirty="0"/>
              <a:t>Le azioni da compiere dovranno esprimere il potenziale, i punti di forza e il senso di autoefficacia </a:t>
            </a:r>
            <a:r>
              <a:rPr lang="it-IT" dirty="0" smtClean="0"/>
              <a:t>della persona e </a:t>
            </a:r>
            <a:r>
              <a:rPr lang="it-IT" dirty="0"/>
              <a:t>diventino quindi azioni gratificanti </a:t>
            </a:r>
          </a:p>
          <a:p>
            <a:r>
              <a:rPr lang="it-IT" dirty="0" smtClean="0"/>
              <a:t> </a:t>
            </a:r>
            <a:r>
              <a:rPr lang="it-IT" i="1" dirty="0"/>
              <a:t>Quali sono i passi da fare per raggiungere il tuo obiettivo? </a:t>
            </a:r>
            <a:endParaRPr lang="it-IT" dirty="0"/>
          </a:p>
          <a:p>
            <a:r>
              <a:rPr lang="it-IT" dirty="0" smtClean="0"/>
              <a:t> </a:t>
            </a:r>
            <a:r>
              <a:rPr lang="it-IT" i="1" dirty="0"/>
              <a:t>Quali sono le alternative possibili? </a:t>
            </a:r>
            <a:endParaRPr lang="it-IT" dirty="0"/>
          </a:p>
          <a:p>
            <a:r>
              <a:rPr lang="it-IT" dirty="0" smtClean="0"/>
              <a:t> </a:t>
            </a:r>
            <a:r>
              <a:rPr lang="it-IT" i="1" dirty="0"/>
              <a:t>Quali sono i vantaggi e gli svantaggi di queste alternative? </a:t>
            </a:r>
            <a:endParaRPr lang="it-IT" dirty="0"/>
          </a:p>
          <a:p>
            <a:r>
              <a:rPr lang="it-IT" dirty="0" smtClean="0"/>
              <a:t> </a:t>
            </a:r>
            <a:r>
              <a:rPr lang="it-IT" i="1" dirty="0"/>
              <a:t>Quale opzione preferisci? Per quale motivo? </a:t>
            </a:r>
            <a:endParaRPr lang="it-IT" dirty="0"/>
          </a:p>
          <a:p>
            <a:r>
              <a:rPr lang="it-IT" dirty="0" smtClean="0"/>
              <a:t> </a:t>
            </a:r>
            <a:r>
              <a:rPr lang="it-IT" i="1" dirty="0"/>
              <a:t>In che modo ritieni questa scelta coerente con il tuo futuro desiderato? </a:t>
            </a:r>
            <a:endParaRPr lang="it-IT" dirty="0"/>
          </a:p>
          <a:p>
            <a:r>
              <a:rPr lang="it-IT" dirty="0" smtClean="0"/>
              <a:t> </a:t>
            </a:r>
            <a:r>
              <a:rPr lang="it-IT" i="1" dirty="0"/>
              <a:t>Cosa farai, concretamente, da qui alla prossima sessione per mettere in </a:t>
            </a:r>
            <a:endParaRPr lang="it-IT" dirty="0"/>
          </a:p>
          <a:p>
            <a:r>
              <a:rPr lang="it-IT" i="1" dirty="0"/>
              <a:t>pratica tale scelta </a:t>
            </a:r>
            <a:endParaRPr lang="it-IT" dirty="0"/>
          </a:p>
          <a:p>
            <a:r>
              <a:rPr lang="it-IT" dirty="0" smtClean="0"/>
              <a:t> </a:t>
            </a:r>
            <a:r>
              <a:rPr lang="it-IT" i="1" dirty="0"/>
              <a:t>Come sarai sicuro che ciò accada? </a:t>
            </a:r>
            <a:endParaRPr lang="it-IT" dirty="0"/>
          </a:p>
          <a:p>
            <a:r>
              <a:rPr lang="it-IT" dirty="0" smtClean="0"/>
              <a:t> </a:t>
            </a:r>
            <a:r>
              <a:rPr lang="it-IT" i="1" dirty="0"/>
              <a:t>Quali sono i tempi e le scadenze delle azioni che hai definito? </a:t>
            </a:r>
            <a:endParaRPr lang="it-IT" dirty="0"/>
          </a:p>
          <a:p>
            <a:r>
              <a:rPr lang="it-IT" dirty="0" smtClean="0"/>
              <a:t> </a:t>
            </a:r>
            <a:r>
              <a:rPr lang="it-IT" i="1" dirty="0"/>
              <a:t>Considera una scala da 1 a 10. Qual è il tuo livello di volontà per mettere </a:t>
            </a:r>
            <a:endParaRPr lang="it-IT" dirty="0"/>
          </a:p>
          <a:p>
            <a:r>
              <a:rPr lang="it-IT" i="1" dirty="0"/>
              <a:t>in atto quanto stabilito?</a:t>
            </a:r>
            <a:endParaRPr lang="it-IT" dirty="0"/>
          </a:p>
        </p:txBody>
      </p:sp>
      <p:pic>
        <p:nvPicPr>
          <p:cNvPr id="5122" name="Picture 2" descr="C:\Users\Eleonora\Desktop\CORSO COACHING\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727" y="260648"/>
            <a:ext cx="29718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082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6224732" y="6371509"/>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200403" y="1916832"/>
            <a:ext cx="7527780" cy="5078313"/>
          </a:xfrm>
          <a:prstGeom prst="rect">
            <a:avLst/>
          </a:prstGeom>
        </p:spPr>
        <p:txBody>
          <a:bodyPr wrap="square">
            <a:spAutoFit/>
          </a:bodyPr>
          <a:lstStyle/>
          <a:p>
            <a:r>
              <a:rPr lang="it-IT" dirty="0" smtClean="0"/>
              <a:t>OSTACOLI </a:t>
            </a:r>
            <a:r>
              <a:rPr lang="it-IT" dirty="0"/>
              <a:t>AMBIENTALI </a:t>
            </a:r>
            <a:r>
              <a:rPr lang="it-IT" dirty="0" smtClean="0"/>
              <a:t>del </a:t>
            </a:r>
            <a:r>
              <a:rPr lang="it-IT" dirty="0" err="1"/>
              <a:t>coachee</a:t>
            </a:r>
            <a:r>
              <a:rPr lang="it-IT" dirty="0"/>
              <a:t> presenti nel contesto in cui egli agisce </a:t>
            </a:r>
          </a:p>
          <a:p>
            <a:r>
              <a:rPr lang="it-IT" i="1" dirty="0" smtClean="0"/>
              <a:t>Quali </a:t>
            </a:r>
            <a:r>
              <a:rPr lang="it-IT" i="1" dirty="0"/>
              <a:t>sono gli aspetti negativi del tuo contesto? </a:t>
            </a:r>
            <a:endParaRPr lang="it-IT" dirty="0"/>
          </a:p>
          <a:p>
            <a:r>
              <a:rPr lang="it-IT" i="1" dirty="0" smtClean="0"/>
              <a:t>Quali </a:t>
            </a:r>
            <a:r>
              <a:rPr lang="it-IT" i="1" dirty="0"/>
              <a:t>di questi ritieni ti ostacolino maggiormente? </a:t>
            </a:r>
            <a:endParaRPr lang="it-IT" dirty="0"/>
          </a:p>
          <a:p>
            <a:r>
              <a:rPr lang="it-IT" i="1" dirty="0" smtClean="0"/>
              <a:t>Su </a:t>
            </a:r>
            <a:r>
              <a:rPr lang="it-IT" i="1" dirty="0"/>
              <a:t>quali ritieni di poter intervenire per ridurre l’effetto? </a:t>
            </a:r>
            <a:endParaRPr lang="it-IT" dirty="0"/>
          </a:p>
          <a:p>
            <a:r>
              <a:rPr lang="it-IT" i="1" dirty="0" smtClean="0"/>
              <a:t>Come </a:t>
            </a:r>
            <a:r>
              <a:rPr lang="it-IT" i="1" dirty="0"/>
              <a:t>capirai di aver gestito positivamente questi ostacoli? </a:t>
            </a:r>
            <a:endParaRPr lang="it-IT" dirty="0"/>
          </a:p>
          <a:p>
            <a:r>
              <a:rPr lang="it-IT" i="1" dirty="0" smtClean="0"/>
              <a:t>Tra </a:t>
            </a:r>
            <a:r>
              <a:rPr lang="it-IT" i="1" dirty="0"/>
              <a:t>le tue relazioni ce ne sono alcune di ostacolanti? Quali? </a:t>
            </a:r>
            <a:endParaRPr lang="it-IT" dirty="0"/>
          </a:p>
          <a:p>
            <a:r>
              <a:rPr lang="it-IT" i="1" dirty="0" smtClean="0"/>
              <a:t>Come </a:t>
            </a:r>
            <a:r>
              <a:rPr lang="it-IT" i="1" dirty="0"/>
              <a:t>si verifica la loro interferenza? </a:t>
            </a:r>
            <a:endParaRPr lang="it-IT" dirty="0"/>
          </a:p>
          <a:p>
            <a:r>
              <a:rPr lang="it-IT" i="1" dirty="0" smtClean="0"/>
              <a:t>Come </a:t>
            </a:r>
            <a:r>
              <a:rPr lang="it-IT" i="1" dirty="0"/>
              <a:t>pensi di gestire o superare questi ostacoli? </a:t>
            </a:r>
            <a:endParaRPr lang="it-IT" dirty="0"/>
          </a:p>
          <a:p>
            <a:r>
              <a:rPr lang="it-IT" i="1" dirty="0" smtClean="0"/>
              <a:t>Vedi </a:t>
            </a:r>
            <a:r>
              <a:rPr lang="it-IT" i="1" dirty="0"/>
              <a:t>altre possibilità di risoluzione? </a:t>
            </a:r>
            <a:endParaRPr lang="it-IT" dirty="0"/>
          </a:p>
          <a:p>
            <a:r>
              <a:rPr lang="it-IT" i="1" dirty="0" smtClean="0"/>
              <a:t>Quali </a:t>
            </a:r>
            <a:r>
              <a:rPr lang="it-IT" i="1" dirty="0"/>
              <a:t>ritieni siano concretamente praticabili? </a:t>
            </a:r>
            <a:endParaRPr lang="it-IT" dirty="0"/>
          </a:p>
          <a:p>
            <a:endParaRPr lang="it-IT" dirty="0"/>
          </a:p>
          <a:p>
            <a:r>
              <a:rPr lang="it-IT" dirty="0" smtClean="0"/>
              <a:t>OSTACOLI DI PROCESSO</a:t>
            </a:r>
          </a:p>
          <a:p>
            <a:r>
              <a:rPr lang="it-IT" i="1" dirty="0" smtClean="0"/>
              <a:t>Nella </a:t>
            </a:r>
            <a:r>
              <a:rPr lang="it-IT" i="1" dirty="0"/>
              <a:t>realizzazione del piano d’azione quali ostacoli prevedi di incontrare? </a:t>
            </a:r>
            <a:endParaRPr lang="it-IT" dirty="0"/>
          </a:p>
          <a:p>
            <a:r>
              <a:rPr lang="it-IT" i="1" dirty="0" smtClean="0"/>
              <a:t>In </a:t>
            </a:r>
            <a:r>
              <a:rPr lang="it-IT" i="1" dirty="0"/>
              <a:t>che modo pensi di gestirli fin da subito? </a:t>
            </a:r>
            <a:endParaRPr lang="it-IT" dirty="0"/>
          </a:p>
          <a:p>
            <a:r>
              <a:rPr lang="it-IT" i="1" dirty="0" smtClean="0"/>
              <a:t>Ci </a:t>
            </a:r>
            <a:r>
              <a:rPr lang="it-IT" i="1" dirty="0"/>
              <a:t>sono ostacoli che possono indicare il tuo avvicinamento all’obiettivo? </a:t>
            </a:r>
            <a:endParaRPr lang="it-IT" dirty="0"/>
          </a:p>
          <a:p>
            <a:r>
              <a:rPr lang="it-IT" i="1" dirty="0" smtClean="0"/>
              <a:t>E</a:t>
            </a:r>
            <a:r>
              <a:rPr lang="it-IT" i="1" dirty="0"/>
              <a:t>’ possibile non incontrarli? In che modo? </a:t>
            </a:r>
            <a:endParaRPr lang="it-IT" dirty="0"/>
          </a:p>
          <a:p>
            <a:r>
              <a:rPr lang="it-IT" i="1" dirty="0" smtClean="0"/>
              <a:t>Che </a:t>
            </a:r>
            <a:r>
              <a:rPr lang="it-IT" i="1" dirty="0"/>
              <a:t>significato avrà per te l’incontro con questo tipo di ascolto? </a:t>
            </a:r>
            <a:endParaRPr lang="it-IT" dirty="0"/>
          </a:p>
          <a:p>
            <a:endParaRPr lang="it-IT" dirty="0"/>
          </a:p>
        </p:txBody>
      </p:sp>
      <p:pic>
        <p:nvPicPr>
          <p:cNvPr id="5122" name="Picture 2" descr="C:\Users\Eleonora\Desktop\CORSO COACHING\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727" y="260648"/>
            <a:ext cx="29718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8682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6224732" y="6371509"/>
            <a:ext cx="2919268" cy="435532"/>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ttangolo 5"/>
          <p:cNvSpPr/>
          <p:nvPr/>
        </p:nvSpPr>
        <p:spPr>
          <a:xfrm>
            <a:off x="1200403" y="2564904"/>
            <a:ext cx="7527780" cy="2308324"/>
          </a:xfrm>
          <a:prstGeom prst="rect">
            <a:avLst/>
          </a:prstGeom>
        </p:spPr>
        <p:txBody>
          <a:bodyPr wrap="square">
            <a:spAutoFit/>
          </a:bodyPr>
          <a:lstStyle/>
          <a:p>
            <a:r>
              <a:rPr lang="it-IT" dirty="0" smtClean="0"/>
              <a:t>ALLEATI DI SUPPORTO NON DI DELEGA</a:t>
            </a:r>
          </a:p>
          <a:p>
            <a:endParaRPr lang="it-IT" dirty="0"/>
          </a:p>
          <a:p>
            <a:endParaRPr lang="it-IT" dirty="0"/>
          </a:p>
          <a:p>
            <a:r>
              <a:rPr lang="it-IT" b="1" dirty="0"/>
              <a:t>Il cambiamento si realizza attraverso </a:t>
            </a:r>
            <a:r>
              <a:rPr lang="it-IT" b="1" dirty="0" smtClean="0"/>
              <a:t>l’autodeterminazione e l’effettiva </a:t>
            </a:r>
            <a:r>
              <a:rPr lang="it-IT" b="1" dirty="0"/>
              <a:t>volontà di trasformare il pensiero in </a:t>
            </a:r>
            <a:r>
              <a:rPr lang="it-IT" b="1" dirty="0" smtClean="0"/>
              <a:t>azione</a:t>
            </a:r>
          </a:p>
          <a:p>
            <a:endParaRPr lang="it-IT" b="1" dirty="0"/>
          </a:p>
          <a:p>
            <a:endParaRPr lang="it-IT" dirty="0"/>
          </a:p>
          <a:p>
            <a:endParaRPr lang="it-IT" dirty="0"/>
          </a:p>
        </p:txBody>
      </p:sp>
      <p:pic>
        <p:nvPicPr>
          <p:cNvPr id="6146" name="Picture 2" descr="C:\Users\Eleonora\Desktop\CORSO COACHING\imagesCAYAZN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070" y="259482"/>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256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CasellaDiTesto 2"/>
          <p:cNvSpPr txBox="1"/>
          <p:nvPr/>
        </p:nvSpPr>
        <p:spPr>
          <a:xfrm>
            <a:off x="3178411" y="1422400"/>
            <a:ext cx="2279177" cy="369332"/>
          </a:xfrm>
          <a:prstGeom prst="rect">
            <a:avLst/>
          </a:prstGeom>
          <a:noFill/>
        </p:spPr>
        <p:txBody>
          <a:bodyPr wrap="none" rtlCol="0">
            <a:spAutoFit/>
          </a:bodyPr>
          <a:lstStyle/>
          <a:p>
            <a:r>
              <a:rPr lang="it-IT" dirty="0" smtClean="0">
                <a:solidFill>
                  <a:srgbClr val="FF0000"/>
                </a:solidFill>
              </a:rPr>
              <a:t>Il cooperative </a:t>
            </a:r>
            <a:r>
              <a:rPr lang="it-IT" dirty="0" err="1" smtClean="0">
                <a:solidFill>
                  <a:srgbClr val="FF0000"/>
                </a:solidFill>
              </a:rPr>
              <a:t>learning</a:t>
            </a:r>
            <a:endParaRPr lang="it-IT" dirty="0">
              <a:solidFill>
                <a:srgbClr val="FF0000"/>
              </a:solidFill>
            </a:endParaRPr>
          </a:p>
        </p:txBody>
      </p:sp>
      <p:sp>
        <p:nvSpPr>
          <p:cNvPr id="4" name="CasellaDiTesto 3"/>
          <p:cNvSpPr txBox="1"/>
          <p:nvPr/>
        </p:nvSpPr>
        <p:spPr>
          <a:xfrm>
            <a:off x="3022600" y="2025134"/>
            <a:ext cx="2754818" cy="369332"/>
          </a:xfrm>
          <a:prstGeom prst="rect">
            <a:avLst/>
          </a:prstGeom>
          <a:noFill/>
        </p:spPr>
        <p:txBody>
          <a:bodyPr wrap="none" rtlCol="0">
            <a:spAutoFit/>
          </a:bodyPr>
          <a:lstStyle/>
          <a:p>
            <a:r>
              <a:rPr lang="it-IT" dirty="0" smtClean="0"/>
              <a:t>Una nuova chiave di lettura</a:t>
            </a:r>
            <a:endParaRPr lang="it-IT" dirty="0"/>
          </a:p>
        </p:txBody>
      </p:sp>
      <p:sp>
        <p:nvSpPr>
          <p:cNvPr id="5" name="CasellaDiTesto 4"/>
          <p:cNvSpPr txBox="1"/>
          <p:nvPr/>
        </p:nvSpPr>
        <p:spPr>
          <a:xfrm>
            <a:off x="977900" y="2971800"/>
            <a:ext cx="7387472" cy="1754327"/>
          </a:xfrm>
          <a:prstGeom prst="rect">
            <a:avLst/>
          </a:prstGeom>
          <a:noFill/>
        </p:spPr>
        <p:txBody>
          <a:bodyPr wrap="none" rtlCol="0">
            <a:spAutoFit/>
          </a:bodyPr>
          <a:lstStyle/>
          <a:p>
            <a:r>
              <a:rPr lang="it-IT" dirty="0" smtClean="0"/>
              <a:t>Il </a:t>
            </a:r>
            <a:r>
              <a:rPr lang="it-IT" dirty="0" err="1" smtClean="0"/>
              <a:t>modeling</a:t>
            </a:r>
            <a:r>
              <a:rPr lang="it-IT" dirty="0" smtClean="0"/>
              <a:t> non può essere additato come una sorta di cooperative </a:t>
            </a:r>
            <a:r>
              <a:rPr lang="it-IT" dirty="0" err="1" smtClean="0"/>
              <a:t>learning</a:t>
            </a:r>
            <a:r>
              <a:rPr lang="it-IT" dirty="0" smtClean="0"/>
              <a:t>?</a:t>
            </a:r>
          </a:p>
          <a:p>
            <a:endParaRPr lang="it-IT" dirty="0"/>
          </a:p>
          <a:p>
            <a:r>
              <a:rPr lang="it-IT" dirty="0" smtClean="0"/>
              <a:t>Viene assegnato un compito</a:t>
            </a:r>
          </a:p>
          <a:p>
            <a:r>
              <a:rPr lang="it-IT" dirty="0" smtClean="0"/>
              <a:t>Ognuno ha il suo ruolo</a:t>
            </a:r>
          </a:p>
          <a:p>
            <a:r>
              <a:rPr lang="it-IT" dirty="0" smtClean="0"/>
              <a:t>Consente alle persone in difficoltà di interagire</a:t>
            </a:r>
          </a:p>
          <a:p>
            <a:r>
              <a:rPr lang="it-IT" dirty="0" smtClean="0"/>
              <a:t>Viene giudicato il lavoro individuale e di gruppo</a:t>
            </a:r>
            <a:endParaRPr lang="it-IT" dirty="0"/>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lvl="1" algn="ctr" rtl="0">
              <a:spcBef>
                <a:spcPct val="0"/>
              </a:spcBef>
            </a:pPr>
            <a:r>
              <a:rPr lang="it-IT" dirty="0" smtClean="0">
                <a:solidFill>
                  <a:schemeClr val="accent6">
                    <a:lumMod val="75000"/>
                  </a:schemeClr>
                </a:solidFill>
              </a:rPr>
              <a:t/>
            </a:r>
            <a:br>
              <a:rPr lang="it-IT" dirty="0" smtClean="0">
                <a:solidFill>
                  <a:schemeClr val="accent6">
                    <a:lumMod val="75000"/>
                  </a:schemeClr>
                </a:solidFill>
              </a:rPr>
            </a:br>
            <a:endParaRPr lang="it-IT" dirty="0"/>
          </a:p>
        </p:txBody>
      </p:sp>
      <p:sp>
        <p:nvSpPr>
          <p:cNvPr id="4" name="Rettangolo 3"/>
          <p:cNvSpPr/>
          <p:nvPr/>
        </p:nvSpPr>
        <p:spPr>
          <a:xfrm>
            <a:off x="2218505" y="1338292"/>
            <a:ext cx="6417495" cy="5309147"/>
          </a:xfrm>
          <a:prstGeom prst="rect">
            <a:avLst/>
          </a:prstGeom>
        </p:spPr>
        <p:txBody>
          <a:bodyPr wrap="square">
            <a:spAutoFit/>
          </a:bodyPr>
          <a:lstStyle/>
          <a:p>
            <a:pPr marL="457200" indent="-457200">
              <a:buFont typeface="+mj-lt"/>
              <a:buAutoNum type="arabicParenR"/>
            </a:pPr>
            <a:r>
              <a:rPr lang="it-IT" dirty="0" smtClean="0">
                <a:solidFill>
                  <a:schemeClr val="accent6">
                    <a:lumMod val="50000"/>
                  </a:schemeClr>
                </a:solidFill>
              </a:rPr>
              <a:t>MODALITA’ DI PRESENZA EFFICACE </a:t>
            </a:r>
            <a:br>
              <a:rPr lang="it-IT" dirty="0" smtClean="0">
                <a:solidFill>
                  <a:schemeClr val="accent6">
                    <a:lumMod val="50000"/>
                  </a:schemeClr>
                </a:solidFill>
              </a:rPr>
            </a:br>
            <a:endParaRPr lang="it-IT" dirty="0" smtClean="0">
              <a:solidFill>
                <a:schemeClr val="accent6">
                  <a:lumMod val="50000"/>
                </a:schemeClr>
              </a:solidFill>
            </a:endParaRPr>
          </a:p>
          <a:p>
            <a:pPr marL="800100" lvl="1" indent="-342900">
              <a:buFont typeface="+mj-lt"/>
              <a:buAutoNum type="alphaLcParenR"/>
            </a:pPr>
            <a:r>
              <a:rPr lang="it-IT" dirty="0">
                <a:solidFill>
                  <a:schemeClr val="accent6">
                    <a:lumMod val="75000"/>
                  </a:schemeClr>
                </a:solidFill>
              </a:rPr>
              <a:t>CONOSCERE SEMPRE PIU’ CIO’ CHE SUCCEDE IN CLASSE </a:t>
            </a:r>
          </a:p>
          <a:p>
            <a:pPr marL="800100" lvl="1" indent="-342900">
              <a:buFont typeface="+mj-lt"/>
              <a:buAutoNum type="alphaLcParenR"/>
            </a:pPr>
            <a:r>
              <a:rPr lang="it-IT" dirty="0">
                <a:solidFill>
                  <a:schemeClr val="accent6">
                    <a:lumMod val="75000"/>
                  </a:schemeClr>
                </a:solidFill>
              </a:rPr>
              <a:t>UTILIZZARE L’«EFFETTO ONDA»</a:t>
            </a:r>
          </a:p>
          <a:p>
            <a:pPr marL="800100" lvl="1" indent="-342900">
              <a:buFont typeface="+mj-lt"/>
              <a:buAutoNum type="alphaLcParenR"/>
            </a:pPr>
            <a:r>
              <a:rPr lang="it-IT" dirty="0">
                <a:solidFill>
                  <a:schemeClr val="accent6">
                    <a:lumMod val="75000"/>
                  </a:schemeClr>
                </a:solidFill>
              </a:rPr>
              <a:t>ADOTTARE UNA GESTIONE LEAD MANAGEMENT (</a:t>
            </a:r>
            <a:r>
              <a:rPr lang="it-IT" dirty="0" err="1">
                <a:solidFill>
                  <a:schemeClr val="accent6">
                    <a:lumMod val="75000"/>
                  </a:schemeClr>
                </a:solidFill>
              </a:rPr>
              <a:t>Glasser</a:t>
            </a:r>
            <a:r>
              <a:rPr lang="it-IT" dirty="0">
                <a:solidFill>
                  <a:schemeClr val="accent6">
                    <a:lumMod val="75000"/>
                  </a:schemeClr>
                </a:solidFill>
              </a:rPr>
              <a:t>, 1990)</a:t>
            </a:r>
          </a:p>
          <a:p>
            <a:pPr marL="800100" lvl="1" indent="-342900">
              <a:buFont typeface="+mj-lt"/>
              <a:buAutoNum type="alphaLcParenR"/>
            </a:pPr>
            <a:r>
              <a:rPr lang="it-IT" dirty="0">
                <a:solidFill>
                  <a:schemeClr val="accent6">
                    <a:lumMod val="75000"/>
                  </a:schemeClr>
                </a:solidFill>
              </a:rPr>
              <a:t>FAR RISPETTARE I DIRITTI </a:t>
            </a:r>
            <a:r>
              <a:rPr lang="it-IT" dirty="0" smtClean="0">
                <a:solidFill>
                  <a:schemeClr val="accent6">
                    <a:lumMod val="75000"/>
                  </a:schemeClr>
                </a:solidFill>
              </a:rPr>
              <a:t>DELL’INSEGNANTE</a:t>
            </a:r>
          </a:p>
          <a:p>
            <a:pPr marL="457200" indent="-457200">
              <a:lnSpc>
                <a:spcPct val="200000"/>
              </a:lnSpc>
              <a:buFont typeface="+mj-lt"/>
              <a:buAutoNum type="arabicParenR"/>
            </a:pPr>
            <a:r>
              <a:rPr lang="it-IT" dirty="0" smtClean="0">
                <a:solidFill>
                  <a:schemeClr val="accent6">
                    <a:lumMod val="50000"/>
                  </a:schemeClr>
                </a:solidFill>
              </a:rPr>
              <a:t>STILE COGNITIVO E STILE DI INSEGNAMENTO</a:t>
            </a:r>
            <a:endParaRPr lang="it-IT" dirty="0">
              <a:solidFill>
                <a:schemeClr val="accent6">
                  <a:lumMod val="50000"/>
                </a:schemeClr>
              </a:solidFill>
            </a:endParaRPr>
          </a:p>
          <a:p>
            <a:pPr lvl="2" indent="-457200">
              <a:lnSpc>
                <a:spcPct val="200000"/>
              </a:lnSpc>
              <a:buFont typeface="+mj-lt"/>
              <a:buAutoNum type="alphaLcParenR"/>
            </a:pPr>
            <a:r>
              <a:rPr lang="it-IT" dirty="0">
                <a:solidFill>
                  <a:schemeClr val="accent6">
                    <a:lumMod val="75000"/>
                  </a:schemeClr>
                </a:solidFill>
              </a:rPr>
              <a:t>ATTENZIONE ALLA COMUNICAZIONE NON VERBALE</a:t>
            </a:r>
            <a:endParaRPr lang="it-IT" dirty="0">
              <a:solidFill>
                <a:schemeClr val="accent6">
                  <a:lumMod val="50000"/>
                </a:schemeClr>
              </a:solidFill>
            </a:endParaRPr>
          </a:p>
          <a:p>
            <a:pPr marL="457200" indent="-457200">
              <a:lnSpc>
                <a:spcPct val="200000"/>
              </a:lnSpc>
              <a:buFont typeface="+mj-lt"/>
              <a:buAutoNum type="arabicParenR"/>
            </a:pPr>
            <a:r>
              <a:rPr lang="it-IT" dirty="0" smtClean="0">
                <a:solidFill>
                  <a:schemeClr val="accent6">
                    <a:lumMod val="50000"/>
                  </a:schemeClr>
                </a:solidFill>
              </a:rPr>
              <a:t>LA RELAZIONE POSITIVA CON GLI ALLIEVI</a:t>
            </a:r>
          </a:p>
          <a:p>
            <a:pPr marL="457200" indent="-457200">
              <a:lnSpc>
                <a:spcPct val="200000"/>
              </a:lnSpc>
              <a:buFont typeface="+mj-lt"/>
              <a:buAutoNum type="arabicParenR"/>
            </a:pPr>
            <a:r>
              <a:rPr lang="it-IT" dirty="0" smtClean="0">
                <a:solidFill>
                  <a:schemeClr val="accent6">
                    <a:lumMod val="50000"/>
                  </a:schemeClr>
                </a:solidFill>
              </a:rPr>
              <a:t>LA CHIAREZZA DELLE REGOLE</a:t>
            </a:r>
          </a:p>
          <a:p>
            <a:pPr marL="457200" indent="-457200">
              <a:lnSpc>
                <a:spcPct val="200000"/>
              </a:lnSpc>
              <a:buFont typeface="+mj-lt"/>
              <a:buAutoNum type="arabicParenR"/>
            </a:pPr>
            <a:r>
              <a:rPr lang="it-IT" dirty="0">
                <a:solidFill>
                  <a:schemeClr val="accent6">
                    <a:lumMod val="50000"/>
                  </a:schemeClr>
                </a:solidFill>
              </a:rPr>
              <a:t>L</a:t>
            </a:r>
            <a:r>
              <a:rPr lang="it-IT" dirty="0" smtClean="0">
                <a:solidFill>
                  <a:schemeClr val="accent6">
                    <a:lumMod val="50000"/>
                  </a:schemeClr>
                </a:solidFill>
              </a:rPr>
              <a:t>A PREDISPOSIZIONE ACCURATA DELL’AMBIENTE AULA</a:t>
            </a:r>
          </a:p>
          <a:p>
            <a:pPr marL="457200" indent="-457200">
              <a:lnSpc>
                <a:spcPct val="200000"/>
              </a:lnSpc>
              <a:buAutoNum type="arabicParenR"/>
            </a:pPr>
            <a:endParaRPr lang="it-IT" dirty="0" smtClean="0">
              <a:solidFill>
                <a:schemeClr val="accent6">
                  <a:lumMod val="50000"/>
                </a:schemeClr>
              </a:solidFill>
            </a:endParaRPr>
          </a:p>
        </p:txBody>
      </p:sp>
      <p:sp>
        <p:nvSpPr>
          <p:cNvPr id="7" name="Segnaposto testo 1"/>
          <p:cNvSpPr txBox="1">
            <a:spLocks/>
          </p:cNvSpPr>
          <p:nvPr/>
        </p:nvSpPr>
        <p:spPr>
          <a:xfrm>
            <a:off x="1690593" y="127747"/>
            <a:ext cx="7275607" cy="1066053"/>
          </a:xfrm>
          <a:prstGeom prst="rect">
            <a:avLst/>
          </a:prstGeom>
        </p:spPr>
        <p:txBody>
          <a:bodyPr vert="horz" wrap="none" lIns="0" tIns="0" rIns="0" bIns="0" rtlCol="0" anchor="ctr" anchorCtr="0">
            <a:noAutofit/>
          </a:bodyPr>
          <a:lstStyle>
            <a:lvl1pPr indent="0" algn="r">
              <a:spcBef>
                <a:spcPts val="0"/>
              </a:spcBef>
              <a:buFont typeface="Arial" pitchFamily="34" charset="0"/>
              <a:buNone/>
              <a:defRPr sz="2400">
                <a:solidFill>
                  <a:schemeClr val="tx1">
                    <a:lumMod val="50000"/>
                    <a:lumOff val="50000"/>
                  </a:schemeClr>
                </a:solidFill>
                <a:latin typeface="Impact" pitchFamily="34" charset="0"/>
              </a:defRPr>
            </a:lvl1pPr>
            <a:lvl2pPr marL="0" indent="0">
              <a:spcBef>
                <a:spcPts val="0"/>
              </a:spcBef>
              <a:buFont typeface="Arial" pitchFamily="34" charset="0"/>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spcBef>
                <a:spcPts val="0"/>
              </a:spcBef>
              <a:buFont typeface="Arial" pitchFamily="34" charset="0"/>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spcBef>
                <a:spcPts val="0"/>
              </a:spcBef>
              <a:buFont typeface="Arial" pitchFamily="34" charset="0"/>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spcBef>
                <a:spcPts val="0"/>
              </a:spcBef>
              <a:buFont typeface="Arial" pitchFamily="34" charset="0"/>
              <a:buNone/>
              <a:defRPr sz="12200">
                <a:gradFill>
                  <a:gsLst>
                    <a:gs pos="0">
                      <a:schemeClr val="tx1">
                        <a:alpha val="10000"/>
                      </a:schemeClr>
                    </a:gs>
                    <a:gs pos="100000">
                      <a:schemeClr val="tx1">
                        <a:alpha val="10000"/>
                      </a:schemeClr>
                    </a:gs>
                  </a:gsLst>
                  <a:lin ang="5400000" scaled="0"/>
                </a:gradFill>
                <a:latin typeface="Impact"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I PILASTRI DI UNA GESTIONE EFFICACE</a:t>
            </a:r>
          </a:p>
          <a:p>
            <a:endParaRPr lang="it-IT" dirty="0"/>
          </a:p>
        </p:txBody>
      </p:sp>
      <p:sp>
        <p:nvSpPr>
          <p:cNvPr id="8" name="Rettangolo 7"/>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grpSp>
        <p:nvGrpSpPr>
          <p:cNvPr id="6" name="Gruppo 5"/>
          <p:cNvGrpSpPr/>
          <p:nvPr/>
        </p:nvGrpSpPr>
        <p:grpSpPr>
          <a:xfrm>
            <a:off x="363493" y="173484"/>
            <a:ext cx="1669538" cy="781456"/>
            <a:chOff x="5326609" y="1955"/>
            <a:chExt cx="1669538" cy="781456"/>
          </a:xfrm>
        </p:grpSpPr>
        <p:sp>
          <p:nvSpPr>
            <p:cNvPr id="13" name="Rettangolo arrotondato 12"/>
            <p:cNvSpPr/>
            <p:nvPr/>
          </p:nvSpPr>
          <p:spPr>
            <a:xfrm>
              <a:off x="5326609"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tangolo 13"/>
            <p:cNvSpPr/>
            <p:nvPr/>
          </p:nvSpPr>
          <p:spPr>
            <a:xfrm>
              <a:off x="5479011"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9" name="Connettore 1 5"/>
          <p:cNvSpPr/>
          <p:nvPr/>
        </p:nvSpPr>
        <p:spPr>
          <a:xfrm>
            <a:off x="388895" y="243742"/>
            <a:ext cx="131806" cy="632558"/>
          </a:xfrm>
          <a:custGeom>
            <a:avLst/>
            <a:gdLst/>
            <a:ahLst/>
            <a:cxnLst/>
            <a:rect l="0" t="0" r="0" b="0"/>
            <a:pathLst>
              <a:path>
                <a:moveTo>
                  <a:pt x="0" y="0"/>
                </a:moveTo>
                <a:lnTo>
                  <a:pt x="0" y="1850175"/>
                </a:lnTo>
                <a:lnTo>
                  <a:pt x="156291" y="18501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uppo 9"/>
          <p:cNvGrpSpPr/>
          <p:nvPr/>
        </p:nvGrpSpPr>
        <p:grpSpPr>
          <a:xfrm>
            <a:off x="507746" y="1173291"/>
            <a:ext cx="1386978" cy="1355982"/>
            <a:chOff x="5639192" y="1955596"/>
            <a:chExt cx="1386978" cy="1355982"/>
          </a:xfrm>
        </p:grpSpPr>
        <p:sp>
          <p:nvSpPr>
            <p:cNvPr id="11" name="Rettangolo arrotondato 10"/>
            <p:cNvSpPr/>
            <p:nvPr/>
          </p:nvSpPr>
          <p:spPr>
            <a:xfrm>
              <a:off x="5639192" y="1955596"/>
              <a:ext cx="1386978" cy="135598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ttangolo 11"/>
            <p:cNvSpPr/>
            <p:nvPr/>
          </p:nvSpPr>
          <p:spPr>
            <a:xfrm>
              <a:off x="5678907" y="1995311"/>
              <a:ext cx="1307548" cy="1276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porre attenzione ai bisogni degli alunni (vissuti, attese, autodeterminazione, coinvolgimento, competenza, stati emotivi)</a:t>
              </a:r>
            </a:p>
          </p:txBody>
        </p:sp>
      </p:grpSp>
    </p:spTree>
    <p:extLst>
      <p:ext uri="{BB962C8B-B14F-4D97-AF65-F5344CB8AC3E}">
        <p14:creationId xmlns:p14="http://schemas.microsoft.com/office/powerpoint/2010/main" val="410807878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6" name="Rettangolo 5"/>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3" name="Rettangolo 2"/>
          <p:cNvSpPr/>
          <p:nvPr/>
        </p:nvSpPr>
        <p:spPr>
          <a:xfrm>
            <a:off x="863600" y="1582341"/>
            <a:ext cx="7454900" cy="3416320"/>
          </a:xfrm>
          <a:prstGeom prst="rect">
            <a:avLst/>
          </a:prstGeom>
        </p:spPr>
        <p:txBody>
          <a:bodyPr wrap="square">
            <a:spAutoFit/>
          </a:bodyPr>
          <a:lstStyle/>
          <a:p>
            <a:r>
              <a:rPr lang="it-IT" dirty="0">
                <a:solidFill>
                  <a:schemeClr val="accent6">
                    <a:lumMod val="75000"/>
                  </a:schemeClr>
                </a:solidFill>
              </a:rPr>
              <a:t>COOPERATIVE LEARNING </a:t>
            </a:r>
            <a:endParaRPr lang="it-IT" dirty="0" smtClean="0">
              <a:solidFill>
                <a:schemeClr val="accent6">
                  <a:lumMod val="75000"/>
                </a:schemeClr>
              </a:solidFill>
            </a:endParaRPr>
          </a:p>
          <a:p>
            <a:r>
              <a:rPr lang="it-IT" dirty="0" smtClean="0"/>
              <a:t>apprendimento </a:t>
            </a:r>
            <a:r>
              <a:rPr lang="it-IT" dirty="0"/>
              <a:t>cooperativo, creando gruppo di lavoro in cui i membri </a:t>
            </a:r>
            <a:r>
              <a:rPr lang="it-IT" dirty="0" smtClean="0"/>
              <a:t>siano </a:t>
            </a:r>
            <a:r>
              <a:rPr lang="it-IT" dirty="0"/>
              <a:t>interdipendenti tra loro. </a:t>
            </a:r>
            <a:endParaRPr lang="it-IT" dirty="0" smtClean="0"/>
          </a:p>
          <a:p>
            <a:r>
              <a:rPr lang="it-IT" dirty="0" smtClean="0"/>
              <a:t>Obiettivi </a:t>
            </a:r>
            <a:r>
              <a:rPr lang="it-IT" dirty="0"/>
              <a:t>attesi:</a:t>
            </a:r>
          </a:p>
          <a:p>
            <a:r>
              <a:rPr lang="it-IT" dirty="0"/>
              <a:t>-migliora il senso di appartenenza</a:t>
            </a:r>
          </a:p>
          <a:p>
            <a:r>
              <a:rPr lang="it-IT" dirty="0"/>
              <a:t>-migliora l’integrazione</a:t>
            </a:r>
          </a:p>
          <a:p>
            <a:r>
              <a:rPr lang="it-IT" dirty="0"/>
              <a:t>-diminuisce l’ansia da prestazione</a:t>
            </a:r>
          </a:p>
          <a:p>
            <a:r>
              <a:rPr lang="it-IT" dirty="0"/>
              <a:t>-diminuisce le problematiche comportamentali (aggressività, bullismo, negligenza)</a:t>
            </a:r>
          </a:p>
          <a:p>
            <a:r>
              <a:rPr lang="it-IT" dirty="0"/>
              <a:t>-migliorare la motivazione allo studio</a:t>
            </a:r>
          </a:p>
          <a:p>
            <a:r>
              <a:rPr lang="it-IT" dirty="0"/>
              <a:t>-consentire il raggiungimento di importanti obiettivi di apprendimento nel rispetto della gradualità e dei tempi di ciascuno</a:t>
            </a:r>
          </a:p>
        </p:txBody>
      </p:sp>
    </p:spTree>
    <p:extLst>
      <p:ext uri="{BB962C8B-B14F-4D97-AF65-F5344CB8AC3E}">
        <p14:creationId xmlns:p14="http://schemas.microsoft.com/office/powerpoint/2010/main" val="36427734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95400" y="3200400"/>
            <a:ext cx="6848500" cy="1600200"/>
          </a:xfrm>
        </p:spPr>
        <p:txBody>
          <a:bodyPr>
            <a:normAutofit/>
          </a:bodyPr>
          <a:lstStyle/>
          <a:p>
            <a:endParaRPr lang="it-IT" b="1" dirty="0" smtClean="0">
              <a:solidFill>
                <a:schemeClr val="tx1"/>
              </a:solidFill>
            </a:endParaRPr>
          </a:p>
          <a:p>
            <a:endParaRPr lang="it-IT" dirty="0" smtClean="0">
              <a:solidFill>
                <a:schemeClr val="tx1"/>
              </a:solidFill>
            </a:endParaRPr>
          </a:p>
        </p:txBody>
      </p:sp>
      <p:sp>
        <p:nvSpPr>
          <p:cNvPr id="4" name="Sottotitolo 2"/>
          <p:cNvSpPr txBox="1">
            <a:spLocks/>
          </p:cNvSpPr>
          <p:nvPr/>
        </p:nvSpPr>
        <p:spPr>
          <a:xfrm>
            <a:off x="5848495" y="6194824"/>
            <a:ext cx="2919268" cy="538954"/>
          </a:xfrm>
          <a:prstGeom prst="rect">
            <a:avLst/>
          </a:prstGeom>
        </p:spPr>
        <p:txBody>
          <a:bodyPr>
            <a:normAutofit/>
          </a:bodyPr>
          <a:lstStyle/>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it-IT" sz="1600" b="1" i="0" u="none" strike="noStrike" kern="1200" cap="none" spc="0" normalizeH="0" baseline="0" noProof="0" dirty="0" smtClean="0">
                <a:ln>
                  <a:noFill/>
                </a:ln>
                <a:solidFill>
                  <a:schemeClr val="tx1"/>
                </a:solidFill>
                <a:effectLst/>
                <a:uLnTx/>
                <a:uFillTx/>
                <a:latin typeface="+mn-lt"/>
                <a:ea typeface="+mn-ea"/>
                <a:cs typeface="+mn-cs"/>
              </a:rPr>
              <a:t>Dr.ssa Eleonora Grossi</a:t>
            </a: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66800"/>
            <a:ext cx="772415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2093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170766"/>
            <a:ext cx="8382000" cy="1043081"/>
          </a:xfrm>
        </p:spPr>
        <p:txBody>
          <a:bodyPr>
            <a:normAutofit/>
          </a:bodyPr>
          <a:lstStyle/>
          <a:p>
            <a:pPr lvl="0" algn="ctr"/>
            <a:r>
              <a:rPr lang="it-IT" sz="4800" i="1" dirty="0" smtClean="0"/>
              <a:t>contatti</a:t>
            </a:r>
            <a:endParaRPr lang="it-IT" dirty="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9734" y="212874"/>
            <a:ext cx="35734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Subtitle 2"/>
          <p:cNvSpPr txBox="1">
            <a:spLocks/>
          </p:cNvSpPr>
          <p:nvPr>
            <p:custDataLst>
              <p:tags r:id="rId1"/>
            </p:custDataLst>
          </p:nvPr>
        </p:nvSpPr>
        <p:spPr>
          <a:xfrm>
            <a:off x="1778000" y="3772892"/>
            <a:ext cx="5702300" cy="1656184"/>
          </a:xfrm>
          <a:prstGeom prst="rect">
            <a:avLst/>
          </a:prstGeom>
        </p:spPr>
        <p:txBody>
          <a:bodyPr vert="horz" lIns="91440" tIns="0" rIns="45720" bIns="0" rtlCol="0" anchor="t" anchorCtr="0">
            <a:normAutofit fontScale="92500" lnSpcReduction="20000"/>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2400" b="1" dirty="0" smtClean="0">
                <a:hlinkClick r:id="rId4"/>
              </a:rPr>
              <a:t>eleonora@ctscremona.it</a:t>
            </a:r>
            <a:endParaRPr lang="it-IT" sz="2400" b="1" dirty="0" smtClean="0"/>
          </a:p>
          <a:p>
            <a:pPr algn="ctr"/>
            <a:endParaRPr lang="it-IT" sz="2400" b="1" dirty="0" smtClean="0"/>
          </a:p>
          <a:p>
            <a:pPr algn="ctr"/>
            <a:r>
              <a:rPr lang="it-IT" sz="2400" b="1" dirty="0" smtClean="0">
                <a:hlinkClick r:id="rId5"/>
              </a:rPr>
              <a:t>www.ctscremona.it</a:t>
            </a:r>
            <a:r>
              <a:rPr lang="it-IT" sz="2400" b="1" dirty="0" smtClean="0"/>
              <a:t>      </a:t>
            </a:r>
            <a:r>
              <a:rPr lang="it-IT" sz="2400" b="1" dirty="0" smtClean="0">
                <a:hlinkClick r:id="rId6"/>
              </a:rPr>
              <a:t>www.fattoreinclusione.it</a:t>
            </a:r>
            <a:endParaRPr lang="it-IT" sz="2400" b="1" dirty="0" smtClean="0"/>
          </a:p>
          <a:p>
            <a:pPr algn="r"/>
            <a:endParaRPr lang="it-IT" sz="2400" b="1" dirty="0"/>
          </a:p>
          <a:p>
            <a:pPr algn="ctr"/>
            <a:r>
              <a:rPr lang="it-IT" sz="2400" b="1" dirty="0" err="1" smtClean="0"/>
              <a:t>cell</a:t>
            </a:r>
            <a:r>
              <a:rPr lang="it-IT" sz="2400" b="1" dirty="0" smtClean="0"/>
              <a:t> +39 328 682 1574</a:t>
            </a:r>
            <a:endParaRPr lang="it-IT" sz="2400" dirty="0" smtClean="0"/>
          </a:p>
        </p:txBody>
      </p:sp>
    </p:spTree>
    <p:extLst>
      <p:ext uri="{BB962C8B-B14F-4D97-AF65-F5344CB8AC3E}">
        <p14:creationId xmlns:p14="http://schemas.microsoft.com/office/powerpoint/2010/main" val="171912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I PILASTRI DI UNA GESTIONE EFFICACE</a:t>
            </a:r>
            <a:endParaRPr lang="it-IT" sz="2400" dirty="0">
              <a:solidFill>
                <a:schemeClr val="tx1">
                  <a:lumMod val="50000"/>
                  <a:lumOff val="50000"/>
                </a:schemeClr>
              </a:solidFill>
            </a:endParaRPr>
          </a:p>
        </p:txBody>
      </p:sp>
      <p:sp>
        <p:nvSpPr>
          <p:cNvPr id="5" name="Rettangolo 4"/>
          <p:cNvSpPr/>
          <p:nvPr/>
        </p:nvSpPr>
        <p:spPr>
          <a:xfrm>
            <a:off x="5984971" y="6343133"/>
            <a:ext cx="2508058" cy="369332"/>
          </a:xfrm>
          <a:prstGeom prst="rect">
            <a:avLst/>
          </a:prstGeom>
        </p:spPr>
        <p:txBody>
          <a:bodyPr wrap="none">
            <a:spAutoFit/>
          </a:bodyPr>
          <a:lstStyle/>
          <a:p>
            <a:pPr algn="r"/>
            <a:r>
              <a:rPr lang="it-IT" b="1" dirty="0"/>
              <a:t>Dott.ssa Eleonora Grossi</a:t>
            </a:r>
          </a:p>
        </p:txBody>
      </p:sp>
      <p:grpSp>
        <p:nvGrpSpPr>
          <p:cNvPr id="6" name="Gruppo 5"/>
          <p:cNvGrpSpPr/>
          <p:nvPr/>
        </p:nvGrpSpPr>
        <p:grpSpPr>
          <a:xfrm>
            <a:off x="437744" y="127747"/>
            <a:ext cx="1562912" cy="781456"/>
            <a:chOff x="5394934" y="1955"/>
            <a:chExt cx="1562912" cy="781456"/>
          </a:xfrm>
        </p:grpSpPr>
        <p:sp>
          <p:nvSpPr>
            <p:cNvPr id="11" name="Rettangolo arrotondato 10"/>
            <p:cNvSpPr/>
            <p:nvPr/>
          </p:nvSpPr>
          <p:spPr>
            <a:xfrm>
              <a:off x="5394934"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5417822"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7" name="Connettore 1 5"/>
          <p:cNvSpPr/>
          <p:nvPr/>
        </p:nvSpPr>
        <p:spPr>
          <a:xfrm>
            <a:off x="594035" y="909204"/>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uppo 7"/>
          <p:cNvGrpSpPr/>
          <p:nvPr/>
        </p:nvGrpSpPr>
        <p:grpSpPr>
          <a:xfrm>
            <a:off x="750326" y="1104568"/>
            <a:ext cx="1250329" cy="781456"/>
            <a:chOff x="5707516" y="978776"/>
            <a:chExt cx="1250329" cy="781456"/>
          </a:xfrm>
        </p:grpSpPr>
        <p:sp>
          <p:nvSpPr>
            <p:cNvPr id="9" name="Rettangolo arrotondato 8"/>
            <p:cNvSpPr/>
            <p:nvPr/>
          </p:nvSpPr>
          <p:spPr>
            <a:xfrm>
              <a:off x="5707516" y="97877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5730404" y="100166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occuparsi dell’ambiente fisico e sociale dell’aula</a:t>
              </a:r>
              <a:endParaRPr lang="it-IT" sz="1000" kern="1200" dirty="0"/>
            </a:p>
          </p:txBody>
        </p:sp>
      </p:grpSp>
      <p:sp>
        <p:nvSpPr>
          <p:cNvPr id="13" name="Segnaposto testo 3"/>
          <p:cNvSpPr>
            <a:spLocks noGrp="1"/>
          </p:cNvSpPr>
          <p:nvPr>
            <p:ph type="body" idx="1"/>
          </p:nvPr>
        </p:nvSpPr>
        <p:spPr>
          <a:xfrm>
            <a:off x="114300" y="1181100"/>
            <a:ext cx="8915400" cy="5054599"/>
          </a:xfrm>
        </p:spPr>
        <p:txBody>
          <a:bodyPr>
            <a:normAutofit fontScale="92500" lnSpcReduction="20000"/>
          </a:bodyPr>
          <a:lstStyle/>
          <a:p>
            <a:endParaRPr lang="it-IT" dirty="0" smtClean="0">
              <a:solidFill>
                <a:schemeClr val="accent6">
                  <a:lumMod val="75000"/>
                </a:schemeClr>
              </a:solidFill>
            </a:endParaRPr>
          </a:p>
          <a:p>
            <a:endParaRPr lang="it-IT" dirty="0">
              <a:solidFill>
                <a:schemeClr val="accent6">
                  <a:lumMod val="75000"/>
                </a:schemeClr>
              </a:solidFill>
            </a:endParaRPr>
          </a:p>
          <a:p>
            <a:r>
              <a:rPr lang="it-IT" dirty="0">
                <a:solidFill>
                  <a:schemeClr val="accent6">
                    <a:lumMod val="75000"/>
                  </a:schemeClr>
                </a:solidFill>
              </a:rPr>
              <a:t>	</a:t>
            </a:r>
            <a:r>
              <a:rPr lang="it-IT" dirty="0" smtClean="0">
                <a:solidFill>
                  <a:schemeClr val="accent6">
                    <a:lumMod val="75000"/>
                  </a:schemeClr>
                </a:solidFill>
              </a:rPr>
              <a:t>			</a:t>
            </a:r>
            <a:r>
              <a:rPr lang="it-IT" dirty="0" smtClean="0"/>
              <a:t>ovvero degli spazi di movimento fra i banchi.</a:t>
            </a:r>
          </a:p>
          <a:p>
            <a:endParaRPr lang="it-IT" dirty="0" smtClean="0"/>
          </a:p>
          <a:p>
            <a:r>
              <a:rPr lang="it-IT" dirty="0"/>
              <a:t>	</a:t>
            </a:r>
            <a:r>
              <a:rPr lang="it-IT" dirty="0" smtClean="0"/>
              <a:t>			</a:t>
            </a:r>
            <a:r>
              <a:rPr lang="it-IT" i="1" u="sng" dirty="0" smtClean="0"/>
              <a:t>stile </a:t>
            </a:r>
            <a:r>
              <a:rPr lang="it-IT" i="1" u="sng" dirty="0"/>
              <a:t>anfiteatro</a:t>
            </a:r>
            <a:r>
              <a:rPr lang="it-IT" dirty="0"/>
              <a:t>: </a:t>
            </a:r>
            <a:endParaRPr lang="it-IT" dirty="0" smtClean="0"/>
          </a:p>
          <a:p>
            <a:r>
              <a:rPr lang="it-IT" dirty="0"/>
              <a:t>	</a:t>
            </a:r>
            <a:r>
              <a:rPr lang="it-IT" dirty="0" smtClean="0"/>
              <a:t>			consente </a:t>
            </a:r>
            <a:r>
              <a:rPr lang="it-IT" dirty="0"/>
              <a:t>agli studenti di </a:t>
            </a:r>
            <a:r>
              <a:rPr lang="it-IT" dirty="0" smtClean="0"/>
              <a:t>lavorare </a:t>
            </a:r>
            <a:r>
              <a:rPr lang="it-IT" dirty="0"/>
              <a:t>in gruppo</a:t>
            </a:r>
          </a:p>
          <a:p>
            <a:r>
              <a:rPr lang="it-IT" dirty="0" smtClean="0"/>
              <a:t>				e all’insegnante di raggiungere  velocemente 				ogni persona</a:t>
            </a:r>
          </a:p>
          <a:p>
            <a:r>
              <a:rPr lang="it-IT" dirty="0"/>
              <a:t>	</a:t>
            </a:r>
            <a:r>
              <a:rPr lang="it-IT" dirty="0" smtClean="0"/>
              <a:t>			crea dinamismo ma controllato</a:t>
            </a:r>
          </a:p>
          <a:p>
            <a:endParaRPr lang="it-IT" dirty="0"/>
          </a:p>
          <a:p>
            <a:endParaRPr lang="it-IT" dirty="0" smtClean="0"/>
          </a:p>
          <a:p>
            <a:endParaRPr lang="it-IT" dirty="0" smtClean="0"/>
          </a:p>
          <a:p>
            <a:endParaRPr lang="it-IT" dirty="0"/>
          </a:p>
          <a:p>
            <a:r>
              <a:rPr lang="it-IT" dirty="0" smtClean="0"/>
              <a:t>				</a:t>
            </a:r>
            <a:r>
              <a:rPr lang="it-IT" i="1" u="sng" dirty="0" smtClean="0"/>
              <a:t>file orizzontali</a:t>
            </a:r>
            <a:r>
              <a:rPr lang="it-IT" dirty="0" smtClean="0"/>
              <a:t>: </a:t>
            </a:r>
          </a:p>
          <a:p>
            <a:r>
              <a:rPr lang="it-IT" dirty="0"/>
              <a:t>	</a:t>
            </a:r>
            <a:r>
              <a:rPr lang="it-IT" dirty="0" smtClean="0"/>
              <a:t>			utile agli studenti per guardare in faccia 					insegnante ma...costringe i ragazzi ad una 					vicinanza prossimale elevata con tutte le 					conseguenze inevitabili sul piano attentivo e 				sociale</a:t>
            </a:r>
          </a:p>
          <a:p>
            <a:endParaRPr lang="it-IT" dirty="0"/>
          </a:p>
        </p:txBody>
      </p:sp>
      <p:sp>
        <p:nvSpPr>
          <p:cNvPr id="14" name="Arrotonda angolo diagonale rettangolo 13"/>
          <p:cNvSpPr/>
          <p:nvPr/>
        </p:nvSpPr>
        <p:spPr>
          <a:xfrm>
            <a:off x="279400" y="2755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rrotonda angolo diagonale rettangolo 14"/>
          <p:cNvSpPr/>
          <p:nvPr/>
        </p:nvSpPr>
        <p:spPr>
          <a:xfrm>
            <a:off x="558800" y="28702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rrotonda angolo diagonale rettangolo 15"/>
          <p:cNvSpPr/>
          <p:nvPr/>
        </p:nvSpPr>
        <p:spPr>
          <a:xfrm>
            <a:off x="279400" y="316865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rrotonda angolo diagonale rettangolo 16"/>
          <p:cNvSpPr/>
          <p:nvPr/>
        </p:nvSpPr>
        <p:spPr>
          <a:xfrm>
            <a:off x="558800" y="32893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rrotonda angolo diagonale rettangolo 17"/>
          <p:cNvSpPr/>
          <p:nvPr/>
        </p:nvSpPr>
        <p:spPr>
          <a:xfrm>
            <a:off x="306293" y="363855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rrotonda angolo diagonale rettangolo 18"/>
          <p:cNvSpPr/>
          <p:nvPr/>
        </p:nvSpPr>
        <p:spPr>
          <a:xfrm>
            <a:off x="558800" y="3771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rrotonda angolo diagonale rettangolo 19"/>
          <p:cNvSpPr/>
          <p:nvPr/>
        </p:nvSpPr>
        <p:spPr>
          <a:xfrm>
            <a:off x="1130300" y="28702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Arrotonda angolo diagonale rettangolo 20"/>
          <p:cNvSpPr/>
          <p:nvPr/>
        </p:nvSpPr>
        <p:spPr>
          <a:xfrm>
            <a:off x="1411193" y="28702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rrotonda angolo diagonale rettangolo 21"/>
          <p:cNvSpPr/>
          <p:nvPr/>
        </p:nvSpPr>
        <p:spPr>
          <a:xfrm>
            <a:off x="1690593" y="28702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rrotonda angolo diagonale rettangolo 22"/>
          <p:cNvSpPr/>
          <p:nvPr/>
        </p:nvSpPr>
        <p:spPr>
          <a:xfrm>
            <a:off x="1131793" y="3302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Arrotonda angolo diagonale rettangolo 23"/>
          <p:cNvSpPr/>
          <p:nvPr/>
        </p:nvSpPr>
        <p:spPr>
          <a:xfrm>
            <a:off x="1409700" y="3302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rrotonda angolo diagonale rettangolo 24"/>
          <p:cNvSpPr/>
          <p:nvPr/>
        </p:nvSpPr>
        <p:spPr>
          <a:xfrm>
            <a:off x="1690593" y="3302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rrotonda angolo diagonale rettangolo 25"/>
          <p:cNvSpPr/>
          <p:nvPr/>
        </p:nvSpPr>
        <p:spPr>
          <a:xfrm>
            <a:off x="1130300" y="3771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rrotonda angolo diagonale rettangolo 26"/>
          <p:cNvSpPr/>
          <p:nvPr/>
        </p:nvSpPr>
        <p:spPr>
          <a:xfrm>
            <a:off x="1409700" y="3771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rrotonda angolo diagonale rettangolo 27"/>
          <p:cNvSpPr/>
          <p:nvPr/>
        </p:nvSpPr>
        <p:spPr>
          <a:xfrm>
            <a:off x="1689100" y="3771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rrotonda angolo diagonale rettangolo 28"/>
          <p:cNvSpPr/>
          <p:nvPr/>
        </p:nvSpPr>
        <p:spPr>
          <a:xfrm>
            <a:off x="2273300" y="3771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rrotonda angolo diagonale rettangolo 29"/>
          <p:cNvSpPr/>
          <p:nvPr/>
        </p:nvSpPr>
        <p:spPr>
          <a:xfrm>
            <a:off x="2235200" y="287655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rrotonda angolo diagonale rettangolo 30"/>
          <p:cNvSpPr/>
          <p:nvPr/>
        </p:nvSpPr>
        <p:spPr>
          <a:xfrm>
            <a:off x="2552700" y="31877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rrotonda angolo diagonale rettangolo 31"/>
          <p:cNvSpPr/>
          <p:nvPr/>
        </p:nvSpPr>
        <p:spPr>
          <a:xfrm>
            <a:off x="2273300" y="3302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2552700" y="36703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rrotonda angolo diagonale rettangolo 33"/>
          <p:cNvSpPr/>
          <p:nvPr/>
        </p:nvSpPr>
        <p:spPr>
          <a:xfrm>
            <a:off x="2540000" y="2755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Arrotonda angolo diagonale rettangolo 34"/>
          <p:cNvSpPr/>
          <p:nvPr/>
        </p:nvSpPr>
        <p:spPr>
          <a:xfrm>
            <a:off x="2235200" y="2349500"/>
            <a:ext cx="5842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Arrotonda angolo diagonale rettangolo 35"/>
          <p:cNvSpPr/>
          <p:nvPr/>
        </p:nvSpPr>
        <p:spPr>
          <a:xfrm>
            <a:off x="532028" y="4953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Arrotonda angolo diagonale rettangolo 36"/>
          <p:cNvSpPr/>
          <p:nvPr/>
        </p:nvSpPr>
        <p:spPr>
          <a:xfrm>
            <a:off x="811428" y="4953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Arrotonda angolo diagonale rettangolo 37"/>
          <p:cNvSpPr/>
          <p:nvPr/>
        </p:nvSpPr>
        <p:spPr>
          <a:xfrm>
            <a:off x="1090828" y="4953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Arrotonda angolo diagonale rettangolo 38"/>
          <p:cNvSpPr/>
          <p:nvPr/>
        </p:nvSpPr>
        <p:spPr>
          <a:xfrm>
            <a:off x="1371721" y="49530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Arrotonda angolo diagonale rettangolo 39"/>
          <p:cNvSpPr/>
          <p:nvPr/>
        </p:nvSpPr>
        <p:spPr>
          <a:xfrm>
            <a:off x="532028" y="51435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Arrotonda angolo diagonale rettangolo 40"/>
          <p:cNvSpPr/>
          <p:nvPr/>
        </p:nvSpPr>
        <p:spPr>
          <a:xfrm>
            <a:off x="811428" y="51435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Arrotonda angolo diagonale rettangolo 41"/>
          <p:cNvSpPr/>
          <p:nvPr/>
        </p:nvSpPr>
        <p:spPr>
          <a:xfrm>
            <a:off x="1090828" y="51435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Arrotonda angolo diagonale rettangolo 42"/>
          <p:cNvSpPr/>
          <p:nvPr/>
        </p:nvSpPr>
        <p:spPr>
          <a:xfrm>
            <a:off x="1371721" y="51435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Arrotonda angolo diagonale rettangolo 43"/>
          <p:cNvSpPr/>
          <p:nvPr/>
        </p:nvSpPr>
        <p:spPr>
          <a:xfrm>
            <a:off x="798728" y="53594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Arrotonda angolo diagonale rettangolo 44"/>
          <p:cNvSpPr/>
          <p:nvPr/>
        </p:nvSpPr>
        <p:spPr>
          <a:xfrm>
            <a:off x="1078128" y="53594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Arrotonda angolo diagonale rettangolo 45"/>
          <p:cNvSpPr/>
          <p:nvPr/>
        </p:nvSpPr>
        <p:spPr>
          <a:xfrm>
            <a:off x="544728" y="53594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Arrotonda angolo diagonale rettangolo 46"/>
          <p:cNvSpPr/>
          <p:nvPr/>
        </p:nvSpPr>
        <p:spPr>
          <a:xfrm>
            <a:off x="1371721" y="53594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Arrotonda angolo diagonale rettangolo 47"/>
          <p:cNvSpPr/>
          <p:nvPr/>
        </p:nvSpPr>
        <p:spPr>
          <a:xfrm>
            <a:off x="532028" y="5549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Arrotonda angolo diagonale rettangolo 48"/>
          <p:cNvSpPr/>
          <p:nvPr/>
        </p:nvSpPr>
        <p:spPr>
          <a:xfrm>
            <a:off x="811428" y="5549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Arrotonda angolo diagonale rettangolo 49"/>
          <p:cNvSpPr/>
          <p:nvPr/>
        </p:nvSpPr>
        <p:spPr>
          <a:xfrm>
            <a:off x="1090828" y="5549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Arrotonda angolo diagonale rettangolo 50"/>
          <p:cNvSpPr/>
          <p:nvPr/>
        </p:nvSpPr>
        <p:spPr>
          <a:xfrm>
            <a:off x="1371721" y="5549900"/>
            <a:ext cx="2794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Arrotonda angolo diagonale rettangolo 51"/>
          <p:cNvSpPr/>
          <p:nvPr/>
        </p:nvSpPr>
        <p:spPr>
          <a:xfrm>
            <a:off x="798728" y="4660900"/>
            <a:ext cx="584200" cy="114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0450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 calcmode="lin" valueType="num">
                                      <p:cBhvr additive="base">
                                        <p:cTn id="1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 calcmode="lin" valueType="num">
                                      <p:cBhvr additive="base">
                                        <p:cTn id="1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 calcmode="lin" valueType="num">
                                      <p:cBhvr additive="base">
                                        <p:cTn id="3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anim calcmode="lin" valueType="num">
                                      <p:cBhvr additive="base">
                                        <p:cTn id="37"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13" end="13"/>
                                            </p:txEl>
                                          </p:spTgt>
                                        </p:tgtEl>
                                        <p:attrNameLst>
                                          <p:attrName>style.visibility</p:attrName>
                                        </p:attrNameLst>
                                      </p:cBhvr>
                                      <p:to>
                                        <p:strVal val="visible"/>
                                      </p:to>
                                    </p:set>
                                    <p:anim calcmode="lin" valueType="num">
                                      <p:cBhvr additive="base">
                                        <p:cTn id="43" dur="500" fill="hold"/>
                                        <p:tgtEl>
                                          <p:spTgt spid="1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I PILASTRI DI UNA GESTIONE EFFICACE</a:t>
            </a:r>
            <a:endParaRPr lang="it-IT" sz="2400" dirty="0">
              <a:solidFill>
                <a:schemeClr val="tx1">
                  <a:lumMod val="50000"/>
                  <a:lumOff val="50000"/>
                </a:schemeClr>
              </a:solidFill>
            </a:endParaRPr>
          </a:p>
        </p:txBody>
      </p:sp>
      <p:sp>
        <p:nvSpPr>
          <p:cNvPr id="4" name="Segnaposto testo 3"/>
          <p:cNvSpPr>
            <a:spLocks noGrp="1"/>
          </p:cNvSpPr>
          <p:nvPr>
            <p:ph type="body" idx="1"/>
          </p:nvPr>
        </p:nvSpPr>
        <p:spPr>
          <a:xfrm>
            <a:off x="292100" y="1886024"/>
            <a:ext cx="8737600" cy="4565575"/>
          </a:xfrm>
        </p:spPr>
        <p:txBody>
          <a:bodyPr>
            <a:normAutofit fontScale="77500" lnSpcReduction="20000"/>
          </a:bodyPr>
          <a:lstStyle/>
          <a:p>
            <a:endParaRPr lang="it-IT" dirty="0" smtClean="0"/>
          </a:p>
          <a:p>
            <a:r>
              <a:rPr lang="it-IT" dirty="0" smtClean="0"/>
              <a:t>le condotte scorrette degli alunni che provocano stress, tensione fisica, psichica e nervosa nel docente sono</a:t>
            </a:r>
            <a:endParaRPr lang="it-IT" dirty="0"/>
          </a:p>
          <a:p>
            <a:r>
              <a:rPr lang="it-IT" dirty="0" smtClean="0"/>
              <a:t>. parlare senza permesso (l’80% del tempo è perso in richiami)</a:t>
            </a:r>
          </a:p>
          <a:p>
            <a:r>
              <a:rPr lang="it-IT" dirty="0" smtClean="0"/>
              <a:t>. non ascoltare l’insegnante mentre parla o spiega il lavoro da fare</a:t>
            </a:r>
          </a:p>
          <a:p>
            <a:r>
              <a:rPr lang="it-IT" dirty="0" smtClean="0"/>
              <a:t>. alzarsi senza permesso</a:t>
            </a:r>
          </a:p>
          <a:p>
            <a:r>
              <a:rPr lang="it-IT" dirty="0" smtClean="0"/>
              <a:t>. disturbare un compagno</a:t>
            </a:r>
          </a:p>
          <a:p>
            <a:r>
              <a:rPr lang="it-IT" dirty="0" smtClean="0"/>
              <a:t>. pensare ad altro mentre si è in classe</a:t>
            </a:r>
          </a:p>
          <a:p>
            <a:endParaRPr lang="it-IT" dirty="0"/>
          </a:p>
          <a:p>
            <a:r>
              <a:rPr lang="it-IT" dirty="0" smtClean="0"/>
              <a:t>l’insegnante deve riconoscere la propria fonte di stress per riuscire a regolare il proprio investimento emotivo e fisico</a:t>
            </a:r>
          </a:p>
          <a:p>
            <a:endParaRPr lang="it-IT" dirty="0"/>
          </a:p>
          <a:p>
            <a:r>
              <a:rPr lang="it-IT" dirty="0" smtClean="0"/>
              <a:t>è opportuno FERMARSI, RIFLETTERE, PORSI DOMANDE</a:t>
            </a:r>
          </a:p>
          <a:p>
            <a:r>
              <a:rPr lang="it-IT" dirty="0" smtClean="0"/>
              <a:t>Esempio concreto</a:t>
            </a:r>
          </a:p>
          <a:p>
            <a:r>
              <a:rPr lang="it-IT" dirty="0" smtClean="0"/>
              <a:t>quando mi sfugge la gestione della classe cerco solo di affermare la mia autorità?</a:t>
            </a:r>
          </a:p>
          <a:p>
            <a:r>
              <a:rPr lang="it-IT" dirty="0" smtClean="0"/>
              <a:t>oppure provo disagio e cerco di entrare in sintonia con gli allievi?</a:t>
            </a:r>
          </a:p>
          <a:p>
            <a:r>
              <a:rPr lang="it-IT" dirty="0" smtClean="0"/>
              <a:t>mi arrabbio e divento ‘aggressivo’?</a:t>
            </a:r>
          </a:p>
          <a:p>
            <a:r>
              <a:rPr lang="it-IT" dirty="0" smtClean="0"/>
              <a:t>mi sento disorientato e confuso?</a:t>
            </a:r>
          </a:p>
          <a:p>
            <a:endParaRPr lang="it-IT" dirty="0"/>
          </a:p>
          <a:p>
            <a:r>
              <a:rPr lang="it-IT" dirty="0" smtClean="0"/>
              <a:t>«</a:t>
            </a:r>
            <a:r>
              <a:rPr lang="it-IT" dirty="0" smtClean="0">
                <a:solidFill>
                  <a:srgbClr val="FFC000"/>
                </a:solidFill>
              </a:rPr>
              <a:t>gestire lo stress non vuol dire neutralizzarlo, vuol dire piuttosto inserirlo nella costruzione dell’equilibrio tra i saperi codificati e i vissuti dei soggetti</a:t>
            </a:r>
            <a:r>
              <a:rPr lang="it-IT" dirty="0"/>
              <a:t>» </a:t>
            </a:r>
            <a:r>
              <a:rPr lang="it-IT" dirty="0" smtClean="0"/>
              <a:t>(Jones, 1987</a:t>
            </a:r>
            <a:r>
              <a:rPr lang="it-IT" dirty="0"/>
              <a:t>)</a:t>
            </a:r>
          </a:p>
          <a:p>
            <a:endParaRPr lang="it-IT" dirty="0" smtClean="0"/>
          </a:p>
        </p:txBody>
      </p:sp>
      <p:sp>
        <p:nvSpPr>
          <p:cNvPr id="5" name="Rettangolo 4"/>
          <p:cNvSpPr/>
          <p:nvPr/>
        </p:nvSpPr>
        <p:spPr>
          <a:xfrm>
            <a:off x="5984971" y="6343133"/>
            <a:ext cx="2508058" cy="369332"/>
          </a:xfrm>
          <a:prstGeom prst="rect">
            <a:avLst/>
          </a:prstGeom>
        </p:spPr>
        <p:txBody>
          <a:bodyPr wrap="none">
            <a:spAutoFit/>
          </a:bodyPr>
          <a:lstStyle/>
          <a:p>
            <a:pPr algn="r"/>
            <a:r>
              <a:rPr lang="it-IT" b="1" dirty="0"/>
              <a:t>Dott.ssa Eleonora Grossi</a:t>
            </a:r>
          </a:p>
        </p:txBody>
      </p:sp>
      <p:grpSp>
        <p:nvGrpSpPr>
          <p:cNvPr id="6" name="Gruppo 5"/>
          <p:cNvGrpSpPr/>
          <p:nvPr/>
        </p:nvGrpSpPr>
        <p:grpSpPr>
          <a:xfrm>
            <a:off x="437744" y="127747"/>
            <a:ext cx="1562912" cy="781456"/>
            <a:chOff x="5394934" y="1955"/>
            <a:chExt cx="1562912" cy="781456"/>
          </a:xfrm>
        </p:grpSpPr>
        <p:sp>
          <p:nvSpPr>
            <p:cNvPr id="11" name="Rettangolo arrotondato 10"/>
            <p:cNvSpPr/>
            <p:nvPr/>
          </p:nvSpPr>
          <p:spPr>
            <a:xfrm>
              <a:off x="5394934"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5417822"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7" name="Connettore 1 5"/>
          <p:cNvSpPr/>
          <p:nvPr/>
        </p:nvSpPr>
        <p:spPr>
          <a:xfrm>
            <a:off x="594035" y="909204"/>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uppo 7"/>
          <p:cNvGrpSpPr/>
          <p:nvPr/>
        </p:nvGrpSpPr>
        <p:grpSpPr>
          <a:xfrm>
            <a:off x="750326" y="1104568"/>
            <a:ext cx="1250329" cy="781456"/>
            <a:chOff x="5707516" y="978776"/>
            <a:chExt cx="1250329" cy="781456"/>
          </a:xfrm>
        </p:grpSpPr>
        <p:sp>
          <p:nvSpPr>
            <p:cNvPr id="9" name="Rettangolo arrotondato 8"/>
            <p:cNvSpPr/>
            <p:nvPr/>
          </p:nvSpPr>
          <p:spPr>
            <a:xfrm>
              <a:off x="5707516" y="97877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5730404" y="100166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occuparsi dell’ambiente fisico e sociale dell’aula</a:t>
              </a:r>
              <a:endParaRPr lang="it-IT" sz="1000" kern="1200" dirty="0"/>
            </a:p>
          </p:txBody>
        </p:sp>
      </p:grpSp>
    </p:spTree>
    <p:extLst>
      <p:ext uri="{BB962C8B-B14F-4D97-AF65-F5344CB8AC3E}">
        <p14:creationId xmlns:p14="http://schemas.microsoft.com/office/powerpoint/2010/main" val="3590624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 calcmode="lin" valueType="num">
                                      <p:cBhvr additive="base">
                                        <p:cTn id="6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4" end="14"/>
                                            </p:txEl>
                                          </p:spTgt>
                                        </p:tgtEl>
                                        <p:attrNameLst>
                                          <p:attrName>style.visibility</p:attrName>
                                        </p:attrNameLst>
                                      </p:cBhvr>
                                      <p:to>
                                        <p:strVal val="visible"/>
                                      </p:to>
                                    </p:set>
                                    <p:anim calcmode="lin" valueType="num">
                                      <p:cBhvr additive="base">
                                        <p:cTn id="7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5" end="15"/>
                                            </p:txEl>
                                          </p:spTgt>
                                        </p:tgtEl>
                                        <p:attrNameLst>
                                          <p:attrName>style.visibility</p:attrName>
                                        </p:attrNameLst>
                                      </p:cBhvr>
                                      <p:to>
                                        <p:strVal val="visible"/>
                                      </p:to>
                                    </p:set>
                                    <p:anim calcmode="lin" valueType="num">
                                      <p:cBhvr additive="base">
                                        <p:cTn id="7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17" end="17"/>
                                            </p:txEl>
                                          </p:spTgt>
                                        </p:tgtEl>
                                        <p:attrNameLst>
                                          <p:attrName>style.visibility</p:attrName>
                                        </p:attrNameLst>
                                      </p:cBhvr>
                                      <p:to>
                                        <p:strVal val="visible"/>
                                      </p:to>
                                    </p:set>
                                    <p:anim calcmode="lin" valueType="num">
                                      <p:cBhvr additive="base">
                                        <p:cTn id="8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I PILASTRI DI UNA GESTIONE EFFICACE</a:t>
            </a:r>
            <a:endParaRPr lang="it-IT" sz="2400" dirty="0">
              <a:solidFill>
                <a:schemeClr val="tx1">
                  <a:lumMod val="50000"/>
                  <a:lumOff val="50000"/>
                </a:schemeClr>
              </a:solidFill>
            </a:endParaRPr>
          </a:p>
        </p:txBody>
      </p:sp>
      <p:sp>
        <p:nvSpPr>
          <p:cNvPr id="5" name="Rettangolo 4"/>
          <p:cNvSpPr/>
          <p:nvPr/>
        </p:nvSpPr>
        <p:spPr>
          <a:xfrm>
            <a:off x="5984971" y="6343133"/>
            <a:ext cx="2508058" cy="369332"/>
          </a:xfrm>
          <a:prstGeom prst="rect">
            <a:avLst/>
          </a:prstGeom>
        </p:spPr>
        <p:txBody>
          <a:bodyPr wrap="none">
            <a:spAutoFit/>
          </a:bodyPr>
          <a:lstStyle/>
          <a:p>
            <a:pPr algn="r"/>
            <a:r>
              <a:rPr lang="it-IT" b="1" dirty="0"/>
              <a:t>Dott.ssa Eleonora Grossi</a:t>
            </a:r>
          </a:p>
        </p:txBody>
      </p:sp>
      <p:grpSp>
        <p:nvGrpSpPr>
          <p:cNvPr id="6" name="Gruppo 5"/>
          <p:cNvGrpSpPr/>
          <p:nvPr/>
        </p:nvGrpSpPr>
        <p:grpSpPr>
          <a:xfrm>
            <a:off x="437744" y="127747"/>
            <a:ext cx="1562912" cy="781456"/>
            <a:chOff x="5394934" y="1955"/>
            <a:chExt cx="1562912" cy="781456"/>
          </a:xfrm>
        </p:grpSpPr>
        <p:sp>
          <p:nvSpPr>
            <p:cNvPr id="11" name="Rettangolo arrotondato 10"/>
            <p:cNvSpPr/>
            <p:nvPr/>
          </p:nvSpPr>
          <p:spPr>
            <a:xfrm>
              <a:off x="5394934" y="1955"/>
              <a:ext cx="1562912" cy="7814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5417822" y="24843"/>
              <a:ext cx="1517136" cy="73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6">
                      <a:lumMod val="50000"/>
                    </a:schemeClr>
                  </a:solidFill>
                </a:rPr>
                <a:t>che cosa richiede</a:t>
              </a:r>
            </a:p>
          </p:txBody>
        </p:sp>
      </p:grpSp>
      <p:sp>
        <p:nvSpPr>
          <p:cNvPr id="7" name="Connettore 1 5"/>
          <p:cNvSpPr/>
          <p:nvPr/>
        </p:nvSpPr>
        <p:spPr>
          <a:xfrm>
            <a:off x="594035" y="909204"/>
            <a:ext cx="156291" cy="586092"/>
          </a:xfrm>
          <a:custGeom>
            <a:avLst/>
            <a:gdLst/>
            <a:ahLst/>
            <a:cxnLst/>
            <a:rect l="0" t="0" r="0" b="0"/>
            <a:pathLst>
              <a:path>
                <a:moveTo>
                  <a:pt x="0" y="0"/>
                </a:moveTo>
                <a:lnTo>
                  <a:pt x="0" y="586092"/>
                </a:lnTo>
                <a:lnTo>
                  <a:pt x="156291" y="5860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uppo 7"/>
          <p:cNvGrpSpPr/>
          <p:nvPr/>
        </p:nvGrpSpPr>
        <p:grpSpPr>
          <a:xfrm>
            <a:off x="750326" y="1104568"/>
            <a:ext cx="1250329" cy="781456"/>
            <a:chOff x="5707516" y="978776"/>
            <a:chExt cx="1250329" cy="781456"/>
          </a:xfrm>
        </p:grpSpPr>
        <p:sp>
          <p:nvSpPr>
            <p:cNvPr id="9" name="Rettangolo arrotondato 8"/>
            <p:cNvSpPr/>
            <p:nvPr/>
          </p:nvSpPr>
          <p:spPr>
            <a:xfrm>
              <a:off x="5707516" y="978776"/>
              <a:ext cx="1250329" cy="78145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5730404" y="1001664"/>
              <a:ext cx="1204553" cy="73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it-IT" sz="1000" kern="1200" dirty="0" smtClean="0"/>
                <a:t>occuparsi dell’ambiente fisico e sociale dell’aula</a:t>
              </a:r>
              <a:endParaRPr lang="it-IT" sz="1000" kern="1200" dirty="0"/>
            </a:p>
          </p:txBody>
        </p:sp>
      </p:grpSp>
      <p:sp>
        <p:nvSpPr>
          <p:cNvPr id="13" name="Segnaposto contenuto 2"/>
          <p:cNvSpPr txBox="1">
            <a:spLocks/>
          </p:cNvSpPr>
          <p:nvPr/>
        </p:nvSpPr>
        <p:spPr>
          <a:xfrm>
            <a:off x="457200" y="1886024"/>
            <a:ext cx="8229600" cy="4240139"/>
          </a:xfrm>
          <a:prstGeom prst="rect">
            <a:avLst/>
          </a:prstGeom>
        </p:spPr>
        <p:txBody>
          <a:bodyPr vert="horz" lIns="91440" tIns="0" rIns="45720" bIns="0" rtlCol="0" anchor="t" anchorCtr="0">
            <a:normAutofit/>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dirty="0" smtClean="0">
                <a:solidFill>
                  <a:srgbClr val="FF0000"/>
                </a:solidFill>
              </a:rPr>
              <a:t>ambiente come “struttura obiettivo” di studio</a:t>
            </a:r>
          </a:p>
          <a:p>
            <a:pPr algn="ctr"/>
            <a:r>
              <a:rPr lang="it-IT" dirty="0" smtClean="0">
                <a:solidFill>
                  <a:srgbClr val="FF0000"/>
                </a:solidFill>
              </a:rPr>
              <a:t>scuola-casa</a:t>
            </a:r>
          </a:p>
          <a:p>
            <a:pPr algn="ctr"/>
            <a:endParaRPr lang="it-IT" dirty="0" smtClean="0"/>
          </a:p>
          <a:p>
            <a:r>
              <a:rPr lang="it-IT" dirty="0" smtClean="0"/>
              <a:t>definire i momenti per studiare</a:t>
            </a:r>
          </a:p>
          <a:p>
            <a:r>
              <a:rPr lang="it-IT" dirty="0" smtClean="0"/>
              <a:t>quando-per quanto-dove</a:t>
            </a:r>
          </a:p>
          <a:p>
            <a:r>
              <a:rPr lang="it-IT" dirty="0" smtClean="0"/>
              <a:t>orologio ben visibile </a:t>
            </a:r>
          </a:p>
          <a:p>
            <a:r>
              <a:rPr lang="it-IT" dirty="0" smtClean="0"/>
              <a:t>alternare lavoro a pause</a:t>
            </a:r>
          </a:p>
          <a:p>
            <a:endParaRPr lang="it-IT" dirty="0" smtClean="0"/>
          </a:p>
          <a:p>
            <a:r>
              <a:rPr lang="it-IT" dirty="0" smtClean="0"/>
              <a:t>limitare le distrazioni</a:t>
            </a:r>
          </a:p>
          <a:p>
            <a:r>
              <a:rPr lang="it-IT" dirty="0" smtClean="0"/>
              <a:t>preparare i materiali</a:t>
            </a:r>
          </a:p>
          <a:p>
            <a:r>
              <a:rPr lang="it-IT" dirty="0" smtClean="0"/>
              <a:t>fare un piano di lavoro</a:t>
            </a:r>
          </a:p>
        </p:txBody>
      </p:sp>
    </p:spTree>
    <p:extLst>
      <p:ext uri="{BB962C8B-B14F-4D97-AF65-F5344CB8AC3E}">
        <p14:creationId xmlns:p14="http://schemas.microsoft.com/office/powerpoint/2010/main" val="7850218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a:xfrm>
            <a:off x="1690593" y="127747"/>
            <a:ext cx="7275607" cy="1066053"/>
          </a:xfrm>
        </p:spPr>
        <p:txBody>
          <a:bodyPr/>
          <a:lstStyle/>
          <a:p>
            <a:pPr algn="r"/>
            <a:r>
              <a:rPr lang="it-IT" sz="2400" dirty="0" smtClean="0">
                <a:solidFill>
                  <a:schemeClr val="tx1">
                    <a:lumMod val="50000"/>
                    <a:lumOff val="50000"/>
                  </a:schemeClr>
                </a:solidFill>
              </a:rPr>
              <a:t>La gestione della classe inclusiva</a:t>
            </a:r>
            <a:endParaRPr lang="it-IT" sz="2400" dirty="0">
              <a:solidFill>
                <a:schemeClr val="tx1">
                  <a:lumMod val="50000"/>
                  <a:lumOff val="50000"/>
                </a:schemeClr>
              </a:solidFill>
            </a:endParaRPr>
          </a:p>
        </p:txBody>
      </p:sp>
      <p:sp>
        <p:nvSpPr>
          <p:cNvPr id="5" name="Segnaposto testo 3"/>
          <p:cNvSpPr txBox="1">
            <a:spLocks/>
          </p:cNvSpPr>
          <p:nvPr/>
        </p:nvSpPr>
        <p:spPr>
          <a:xfrm>
            <a:off x="3124200" y="1206501"/>
            <a:ext cx="3060700" cy="527050"/>
          </a:xfrm>
          <a:prstGeom prst="rect">
            <a:avLst/>
          </a:prstGeom>
        </p:spPr>
        <p:txBody>
          <a:bodyPr vert="horz" lIns="91440" tIns="0" rIns="45720" bIns="0" rtlCol="0" anchor="t" anchorCtr="0">
            <a:normAutofit/>
          </a:bodyPr>
          <a:lstStyle>
            <a:lvl1pPr marL="0" indent="0" algn="l" defTabSz="914400" rtl="0" eaLnBrk="1" latinLnBrk="0" hangingPunct="1">
              <a:spcBef>
                <a:spcPct val="0"/>
              </a:spcBef>
              <a:buFont typeface="Arial" pitchFamily="34" charset="0"/>
              <a:buNone/>
              <a:defRPr sz="2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it-IT" dirty="0" smtClean="0">
                <a:solidFill>
                  <a:schemeClr val="accent6">
                    <a:lumMod val="50000"/>
                  </a:schemeClr>
                </a:solidFill>
              </a:rPr>
              <a:t>la gestione della classe</a:t>
            </a:r>
          </a:p>
          <a:p>
            <a:endParaRPr lang="it-IT" dirty="0" smtClean="0">
              <a:solidFill>
                <a:schemeClr val="accent6">
                  <a:lumMod val="50000"/>
                </a:schemeClr>
              </a:solidFill>
            </a:endParaRPr>
          </a:p>
          <a:p>
            <a:endParaRPr lang="it-IT" dirty="0"/>
          </a:p>
        </p:txBody>
      </p:sp>
      <p:graphicFrame>
        <p:nvGraphicFramePr>
          <p:cNvPr id="3" name="Diagramma 2"/>
          <p:cNvGraphicFramePr/>
          <p:nvPr>
            <p:extLst>
              <p:ext uri="{D42A27DB-BD31-4B8C-83A1-F6EECF244321}">
                <p14:modId xmlns:p14="http://schemas.microsoft.com/office/powerpoint/2010/main" val="899481435"/>
              </p:ext>
            </p:extLst>
          </p:nvPr>
        </p:nvGraphicFramePr>
        <p:xfrm>
          <a:off x="355600" y="1733550"/>
          <a:ext cx="4330700" cy="469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6461998" y="6419332"/>
            <a:ext cx="2339102" cy="276999"/>
          </a:xfrm>
          <a:prstGeom prst="rect">
            <a:avLst/>
          </a:prstGeom>
        </p:spPr>
        <p:txBody>
          <a:bodyPr wrap="none">
            <a:spAutoFit/>
          </a:bodyPr>
          <a:lstStyle/>
          <a:p>
            <a:pPr algn="r"/>
            <a:r>
              <a:rPr lang="it-IT" sz="1200" b="1" dirty="0" smtClean="0"/>
              <a:t>A cura di Dott.ssa </a:t>
            </a:r>
            <a:r>
              <a:rPr lang="it-IT" sz="1200" b="1" dirty="0"/>
              <a:t>Eleonora Grossi</a:t>
            </a:r>
          </a:p>
        </p:txBody>
      </p:sp>
      <p:sp>
        <p:nvSpPr>
          <p:cNvPr id="6" name="CasellaDiTesto 5"/>
          <p:cNvSpPr txBox="1"/>
          <p:nvPr/>
        </p:nvSpPr>
        <p:spPr>
          <a:xfrm>
            <a:off x="4247429" y="2615168"/>
            <a:ext cx="3054880" cy="1231106"/>
          </a:xfrm>
          <a:prstGeom prst="rect">
            <a:avLst/>
          </a:prstGeom>
          <a:noFill/>
        </p:spPr>
        <p:txBody>
          <a:bodyPr wrap="none" rtlCol="0">
            <a:spAutoFit/>
          </a:bodyPr>
          <a:lstStyle/>
          <a:p>
            <a:r>
              <a:rPr lang="it-IT" sz="1400" dirty="0" smtClean="0"/>
              <a:t>Ragazzi in difficoltà (certificata o meno)</a:t>
            </a:r>
          </a:p>
          <a:p>
            <a:r>
              <a:rPr lang="it-IT" sz="1400" dirty="0" smtClean="0"/>
              <a:t>Disturbi oppositivo provocatori</a:t>
            </a:r>
          </a:p>
          <a:p>
            <a:r>
              <a:rPr lang="it-IT" sz="1400" dirty="0" smtClean="0"/>
              <a:t>Disturbi della condotta</a:t>
            </a:r>
          </a:p>
          <a:p>
            <a:r>
              <a:rPr lang="it-IT" sz="1400" dirty="0" err="1" smtClean="0"/>
              <a:t>Adhd</a:t>
            </a:r>
            <a:endParaRPr lang="it-IT" sz="1400" dirty="0" smtClean="0"/>
          </a:p>
          <a:p>
            <a:endParaRPr lang="it-IT" dirty="0"/>
          </a:p>
        </p:txBody>
      </p:sp>
      <p:sp>
        <p:nvSpPr>
          <p:cNvPr id="7" name="CasellaDiTesto 6"/>
          <p:cNvSpPr txBox="1"/>
          <p:nvPr/>
        </p:nvSpPr>
        <p:spPr>
          <a:xfrm>
            <a:off x="4247429" y="3758168"/>
            <a:ext cx="3464898" cy="923330"/>
          </a:xfrm>
          <a:prstGeom prst="rect">
            <a:avLst/>
          </a:prstGeom>
          <a:noFill/>
        </p:spPr>
        <p:txBody>
          <a:bodyPr wrap="none" rtlCol="0">
            <a:spAutoFit/>
          </a:bodyPr>
          <a:lstStyle/>
          <a:p>
            <a:r>
              <a:rPr lang="it-IT" dirty="0" smtClean="0"/>
              <a:t>STRUMENTI innovativi, accattivanti</a:t>
            </a:r>
          </a:p>
          <a:p>
            <a:r>
              <a:rPr lang="it-IT" dirty="0" smtClean="0"/>
              <a:t>Ma soprattutto utili</a:t>
            </a:r>
          </a:p>
          <a:p>
            <a:endParaRPr lang="it-IT" dirty="0"/>
          </a:p>
        </p:txBody>
      </p:sp>
      <p:sp>
        <p:nvSpPr>
          <p:cNvPr id="8" name="CasellaDiTesto 7"/>
          <p:cNvSpPr txBox="1"/>
          <p:nvPr/>
        </p:nvSpPr>
        <p:spPr>
          <a:xfrm>
            <a:off x="4406900" y="2005568"/>
            <a:ext cx="3940990" cy="369332"/>
          </a:xfrm>
          <a:prstGeom prst="rect">
            <a:avLst/>
          </a:prstGeom>
          <a:noFill/>
        </p:spPr>
        <p:txBody>
          <a:bodyPr wrap="none" rtlCol="0">
            <a:spAutoFit/>
          </a:bodyPr>
          <a:lstStyle/>
          <a:p>
            <a:r>
              <a:rPr lang="it-IT" dirty="0" smtClean="0"/>
              <a:t>Tra cui, per esempio, anche se non solo;</a:t>
            </a:r>
            <a:endParaRPr lang="it-IT" dirty="0"/>
          </a:p>
        </p:txBody>
      </p:sp>
      <p:sp>
        <p:nvSpPr>
          <p:cNvPr id="9" name="Parentesi graffa chiusa 8"/>
          <p:cNvSpPr/>
          <p:nvPr/>
        </p:nvSpPr>
        <p:spPr>
          <a:xfrm>
            <a:off x="3949700" y="2717800"/>
            <a:ext cx="210819" cy="825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Parentesi graffa chiusa 9"/>
          <p:cNvSpPr/>
          <p:nvPr/>
        </p:nvSpPr>
        <p:spPr>
          <a:xfrm>
            <a:off x="3949700" y="3846274"/>
            <a:ext cx="210819" cy="25730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Freccia circolare a destra 10"/>
          <p:cNvSpPr/>
          <p:nvPr/>
        </p:nvSpPr>
        <p:spPr>
          <a:xfrm rot="10335380">
            <a:off x="7493994" y="2945369"/>
            <a:ext cx="613498" cy="1397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291559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5251</TotalTime>
  <Words>3689</Words>
  <Application>Microsoft Macintosh PowerPoint</Application>
  <PresentationFormat>Presentazione su schermo (4:3)</PresentationFormat>
  <Paragraphs>526</Paragraphs>
  <Slides>52</Slides>
  <Notes>0</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Tema di Office</vt:lpstr>
      <vt:lpstr>La classe inclusiva tra  Coaching Cooperative learning  Modelling</vt:lpstr>
      <vt:lpstr>Presentazione di PowerPoint</vt:lpstr>
      <vt:lpstr>Presentazione di PowerPoint</vt:lpstr>
      <vt:lpstr>Presentazione di PowerPoint</vt:lpstr>
      <vt:lpstr>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Il coaching</vt:lpstr>
      <vt:lpstr>“La vita che vuoi è la sola che avrai” (W.T. Galley) </vt:lpstr>
      <vt:lpstr>“La vita che vuoi è la sola che avrai” (W.T. Galley) </vt:lpstr>
      <vt:lpstr>“L’avversario che si nasconde nella nostra mente è molto più forte di quello che troviamo dall’altra parte della rete”   (W.T. Galley)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contatti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clinico ex meeting del lunedì</dc:title>
  <dc:creator>el</dc:creator>
  <cp:lastModifiedBy>ELEONORA GROSSI</cp:lastModifiedBy>
  <cp:revision>545</cp:revision>
  <cp:lastPrinted>2015-05-08T11:30:49Z</cp:lastPrinted>
  <dcterms:created xsi:type="dcterms:W3CDTF">2012-02-04T16:11:37Z</dcterms:created>
  <dcterms:modified xsi:type="dcterms:W3CDTF">2015-05-14T12:14:10Z</dcterms:modified>
</cp:coreProperties>
</file>